
<file path=[Content_Types].xml><?xml version="1.0" encoding="utf-8"?>
<Types xmlns="http://schemas.openxmlformats.org/package/2006/content-types">
  <Default Extension="gif" ContentType="video/unknown"/>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20"/>
  </p:notesMasterIdLst>
  <p:handoutMasterIdLst>
    <p:handoutMasterId r:id="rId21"/>
  </p:handoutMasterIdLst>
  <p:sldIdLst>
    <p:sldId id="256" r:id="rId3"/>
    <p:sldId id="259" r:id="rId4"/>
    <p:sldId id="257" r:id="rId5"/>
    <p:sldId id="290" r:id="rId6"/>
    <p:sldId id="291" r:id="rId7"/>
    <p:sldId id="280" r:id="rId8"/>
    <p:sldId id="281" r:id="rId9"/>
    <p:sldId id="279" r:id="rId10"/>
    <p:sldId id="296" r:id="rId11"/>
    <p:sldId id="285" r:id="rId12"/>
    <p:sldId id="287" r:id="rId13"/>
    <p:sldId id="293" r:id="rId14"/>
    <p:sldId id="292" r:id="rId15"/>
    <p:sldId id="286" r:id="rId16"/>
    <p:sldId id="294" r:id="rId17"/>
    <p:sldId id="295"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72" d="100"/>
          <a:sy n="72" d="100"/>
        </p:scale>
        <p:origin x="654" y="84"/>
      </p:cViewPr>
      <p:guideLst/>
    </p:cSldViewPr>
  </p:slideViewPr>
  <p:notesTextViewPr>
    <p:cViewPr>
      <p:scale>
        <a:sx n="1" d="1"/>
        <a:sy n="1" d="1"/>
      </p:scale>
      <p:origin x="0" y="0"/>
    </p:cViewPr>
  </p:notesTextViewPr>
  <p:notesViewPr>
    <p:cSldViewPr snapToGrid="0">
      <p:cViewPr varScale="1">
        <p:scale>
          <a:sx n="49" d="100"/>
          <a:sy n="49" d="100"/>
        </p:scale>
        <p:origin x="2668" y="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8BDE9-F06C-411F-9E43-1C9E610106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B9DF24E-0F20-4FB6-B796-5ED7FCDFA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E3B5E6-EE50-4CB7-8272-9418E445B549}" type="datetimeFigureOut">
              <a:rPr lang="en-IN" smtClean="0"/>
              <a:t>28-04-2022</a:t>
            </a:fld>
            <a:endParaRPr lang="en-IN"/>
          </a:p>
        </p:txBody>
      </p:sp>
      <p:sp>
        <p:nvSpPr>
          <p:cNvPr id="4" name="Footer Placeholder 3">
            <a:extLst>
              <a:ext uri="{FF2B5EF4-FFF2-40B4-BE49-F238E27FC236}">
                <a16:creationId xmlns:a16="http://schemas.microsoft.com/office/drawing/2014/main" id="{DD208AD7-5FB7-4ACE-BC79-5298EACBE1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36ADB59-3FDD-4300-B384-0B2A1BA8F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730719-B650-4BB5-9967-109F8494A81B}" type="slidenum">
              <a:rPr lang="en-IN" smtClean="0"/>
              <a:t>‹#›</a:t>
            </a:fld>
            <a:endParaRPr lang="en-IN"/>
          </a:p>
        </p:txBody>
      </p:sp>
    </p:spTree>
    <p:extLst>
      <p:ext uri="{BB962C8B-B14F-4D97-AF65-F5344CB8AC3E}">
        <p14:creationId xmlns:p14="http://schemas.microsoft.com/office/powerpoint/2010/main" val="2776898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B2434-0F15-4110-92AC-BA2D39800322}" type="datetimeFigureOut">
              <a:rPr lang="en-IN" smtClean="0"/>
              <a:t>28-04-2022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1C424-D5E1-4E90-B7C1-29290CC3F5AB}" type="slidenum">
              <a:rPr lang="en-IN" smtClean="0"/>
              <a:t>‹#›</a:t>
            </a:fld>
            <a:endParaRPr lang="en-IN"/>
          </a:p>
        </p:txBody>
      </p:sp>
    </p:spTree>
    <p:extLst>
      <p:ext uri="{BB962C8B-B14F-4D97-AF65-F5344CB8AC3E}">
        <p14:creationId xmlns:p14="http://schemas.microsoft.com/office/powerpoint/2010/main" val="187281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0A018CB-AD05-4A52-BB32-DDD87F53D1E3}" type="slidenum">
              <a:rPr lang="en-IN" smtClean="0"/>
              <a:t>2</a:t>
            </a:fld>
            <a:endParaRPr lang="en-IN"/>
          </a:p>
        </p:txBody>
      </p:sp>
    </p:spTree>
    <p:extLst>
      <p:ext uri="{BB962C8B-B14F-4D97-AF65-F5344CB8AC3E}">
        <p14:creationId xmlns:p14="http://schemas.microsoft.com/office/powerpoint/2010/main" val="232367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86AFDFE-F0F8-4C62-8598-B3BB3A01B36D}" type="slidenum">
              <a:rPr lang="en-IN" smtClean="0"/>
              <a:t>14</a:t>
            </a:fld>
            <a:endParaRPr lang="en-IN"/>
          </a:p>
        </p:txBody>
      </p:sp>
    </p:spTree>
    <p:extLst>
      <p:ext uri="{BB962C8B-B14F-4D97-AF65-F5344CB8AC3E}">
        <p14:creationId xmlns:p14="http://schemas.microsoft.com/office/powerpoint/2010/main" val="182692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8DEB-BB7B-43CA-8EAE-64EF3A2B30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6815AE-D4AA-41E7-830B-A283B9914E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DE2BD3B-8C26-44A0-8496-4C40DDDC8FAE}"/>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D0D70989-6F0D-4BCA-BE57-5F1172D280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AB654-BDD6-4236-85F0-41D2B95EE211}"/>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2591715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DE747-17B0-4996-917E-4D08A848DA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6D122-4149-4AF8-B02B-B109E6838A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A067-C60E-4426-B8F9-D817471E8AC3}"/>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3E7C2A8A-9CD8-4555-BD4A-1FDF0F1A55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A7B469-B5FB-4F60-9F67-77B0CA8A1C32}"/>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30682850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8ADB97-DA79-4F17-AABF-ACD91C023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D172BC-893D-4719-9A0F-6304DC66F9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2B990E-E37C-4238-B9CD-30EA85EC7D60}"/>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A0CE50E1-2B87-473D-A2CE-29D414CF6E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5DB840-18BD-4556-BAE5-EE6A746ED08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3632826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1671289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57532673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923860404"/>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74369353"/>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74429E-1312-4831-8258-D68CDDC954F9}" type="datetimeFigureOut">
              <a:rPr lang="en-IN" smtClean="0"/>
              <a:t>28-04-2022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111926445"/>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4384837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596926925"/>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032794733"/>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0476-6FF9-48F0-B986-20FCA869F2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C2FD2C-3A39-4D4E-82A3-F3B697F981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5A08B-014B-4A7E-899C-056CBCCD6214}"/>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30E10771-F832-4981-81B7-573C2F352B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26161-3B39-490B-9F65-9C38DC26464E}"/>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69485292"/>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1206941798"/>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74429E-1312-4831-8258-D68CDDC954F9}" type="datetimeFigureOut">
              <a:rPr lang="en-IN" smtClean="0"/>
              <a:t>28-04-2022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640116091"/>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2454005965"/>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69694408"/>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21482509"/>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4091386981"/>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418280239"/>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162603527"/>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74429E-1312-4831-8258-D68CDDC954F9}" type="datetimeFigureOut">
              <a:rPr lang="en-IN" smtClean="0"/>
              <a:t>28-04-2022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96DB60-C1FE-46CE-90B5-CF9634E5F40D}" type="slidenum">
              <a:rPr lang="en-IN" smtClean="0"/>
              <a:t>‹#›</a:t>
            </a:fld>
            <a:endParaRPr lang="en-IN"/>
          </a:p>
        </p:txBody>
      </p:sp>
    </p:spTree>
    <p:extLst>
      <p:ext uri="{BB962C8B-B14F-4D97-AF65-F5344CB8AC3E}">
        <p14:creationId xmlns:p14="http://schemas.microsoft.com/office/powerpoint/2010/main" val="35549668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85E8-C0D1-4937-A416-DCED72D45B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B23BE6D-BAAB-422A-961A-91D88DF1F8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2CA9D-E5DB-44DD-8014-92BDF68C851C}"/>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709D55D5-E76A-4CC1-A98D-48B52CBFFC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D7BB53-C16A-416C-A840-0876FB780F06}"/>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003245488"/>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9851-7D3A-43A6-85E2-1B2304AF9B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1E0EEF7-8F1B-4F5E-B662-BE9B21DFFB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35C1336-8641-4182-AB56-785E32320A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8AFF320-0DE6-40F5-A9E5-C15C2EC73CE6}"/>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51FD4537-1064-4089-852C-52E02EAAD9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B02AED-CBA9-4904-A1FD-632454A9B10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5545055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8AA4D-DB44-460C-A2F1-C769568C5D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D69F1E-E7B0-4AB5-A343-23BFFA6A74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6DE05B-E577-4E23-99F0-D3BEBDE133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2D24F65-33B6-4702-9CA4-E5D4EEB7D1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A35D0C-CBE8-4A58-932A-68177147EC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B1330AD-FCE0-40D2-B63D-0B27DC394449}"/>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8" name="Footer Placeholder 7">
            <a:extLst>
              <a:ext uri="{FF2B5EF4-FFF2-40B4-BE49-F238E27FC236}">
                <a16:creationId xmlns:a16="http://schemas.microsoft.com/office/drawing/2014/main" id="{A84BF7C6-7DA1-4859-A630-5190F23507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87DECD-3D64-4502-8B18-64D203000B65}"/>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722891979"/>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3F87-4BBE-4C87-AB82-10FDF4C7954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13ABC3-50A9-473D-9B5E-2A8AD52C20DF}"/>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4" name="Footer Placeholder 3">
            <a:extLst>
              <a:ext uri="{FF2B5EF4-FFF2-40B4-BE49-F238E27FC236}">
                <a16:creationId xmlns:a16="http://schemas.microsoft.com/office/drawing/2014/main" id="{00075442-9263-4E48-B604-82B51E52A2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51E84F2-C823-45FC-84C2-037476D20B3D}"/>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408920547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A3FBDC-D0A3-4350-B781-EB8409CC74A4}"/>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3" name="Footer Placeholder 2">
            <a:extLst>
              <a:ext uri="{FF2B5EF4-FFF2-40B4-BE49-F238E27FC236}">
                <a16:creationId xmlns:a16="http://schemas.microsoft.com/office/drawing/2014/main" id="{0267C670-DCAE-47CC-8385-3807B1F5CF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41301E-690D-4778-80CF-AAB855A3EA67}"/>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1965353781"/>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555F5-4A4D-4964-88A6-A6EFCB3565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E38C89C-3B6D-45CE-81B9-865106196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64215-08D5-475C-BE8C-7E8147B20C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D8E92-823E-4F0A-8AB2-00CFC3D088C5}"/>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6E833EE0-1BAD-4705-9AC4-00B4D864FF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7870FA-7A5A-4E72-A346-144DE5D4DE7F}"/>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31675472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3F3E-4C73-45E6-8417-D8C847443F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0A946B1-DC56-4C79-9209-184C8EE509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D6AAFA-24B1-43EE-9E00-403E2370C2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D55693-D458-483D-8973-06ABE2290D36}"/>
              </a:ext>
            </a:extLst>
          </p:cNvPr>
          <p:cNvSpPr>
            <a:spLocks noGrp="1"/>
          </p:cNvSpPr>
          <p:nvPr>
            <p:ph type="dt" sz="half" idx="10"/>
          </p:nvPr>
        </p:nvSpPr>
        <p:spPr/>
        <p:txBody>
          <a:bodyPr/>
          <a:lstStyle/>
          <a:p>
            <a:fld id="{D12538EF-F854-452C-8B9B-DD4608B4A15E}" type="datetimeFigureOut">
              <a:rPr lang="en-IN" smtClean="0"/>
              <a:t>28-04-2022</a:t>
            </a:fld>
            <a:endParaRPr lang="en-IN"/>
          </a:p>
        </p:txBody>
      </p:sp>
      <p:sp>
        <p:nvSpPr>
          <p:cNvPr id="6" name="Footer Placeholder 5">
            <a:extLst>
              <a:ext uri="{FF2B5EF4-FFF2-40B4-BE49-F238E27FC236}">
                <a16:creationId xmlns:a16="http://schemas.microsoft.com/office/drawing/2014/main" id="{3302A1E1-3042-453C-9B80-A1438C4790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D326D7-B077-4120-B629-89EC1A64AB09}"/>
              </a:ext>
            </a:extLst>
          </p:cNvPr>
          <p:cNvSpPr>
            <a:spLocks noGrp="1"/>
          </p:cNvSpPr>
          <p:nvPr>
            <p:ph type="sldNum" sz="quarter" idx="12"/>
          </p:nvPr>
        </p:nvSpPr>
        <p:spPr/>
        <p:txBody>
          <a:bodyPr/>
          <a:lstStyle/>
          <a:p>
            <a:fld id="{5F1A75F9-BDF0-4C45-91FC-C280C3903AA6}" type="slidenum">
              <a:rPr lang="en-IN" smtClean="0"/>
              <a:t>‹#›</a:t>
            </a:fld>
            <a:endParaRPr lang="en-IN"/>
          </a:p>
        </p:txBody>
      </p:sp>
    </p:spTree>
    <p:extLst>
      <p:ext uri="{BB962C8B-B14F-4D97-AF65-F5344CB8AC3E}">
        <p14:creationId xmlns:p14="http://schemas.microsoft.com/office/powerpoint/2010/main" val="2903275617"/>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image" Target="../media/image4.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F0DCA7-7727-4E55-A340-8FED36D932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75911D-8908-4B79-B180-3431CF67F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31A3C4-D464-4EB8-8B04-7EAA57D1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2538EF-F854-452C-8B9B-DD4608B4A15E}" type="datetimeFigureOut">
              <a:rPr lang="en-IN" smtClean="0"/>
              <a:t>28-04-2022</a:t>
            </a:fld>
            <a:endParaRPr lang="en-IN"/>
          </a:p>
        </p:txBody>
      </p:sp>
      <p:sp>
        <p:nvSpPr>
          <p:cNvPr id="5" name="Footer Placeholder 4">
            <a:extLst>
              <a:ext uri="{FF2B5EF4-FFF2-40B4-BE49-F238E27FC236}">
                <a16:creationId xmlns:a16="http://schemas.microsoft.com/office/drawing/2014/main" id="{960E2405-226A-4397-8602-C7B374164A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A6B5793-9468-419A-967D-115E4A018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422462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12538EF-F854-452C-8B9B-DD4608B4A15E}" type="datetimeFigureOut">
              <a:rPr lang="en-IN" smtClean="0"/>
              <a:t>28-04-2022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F1A75F9-BDF0-4C45-91FC-C280C3903AA6}" type="slidenum">
              <a:rPr lang="en-IN" smtClean="0"/>
              <a:t>‹#›</a:t>
            </a:fld>
            <a:endParaRPr lang="en-IN"/>
          </a:p>
        </p:txBody>
      </p:sp>
    </p:spTree>
    <p:extLst>
      <p:ext uri="{BB962C8B-B14F-4D97-AF65-F5344CB8AC3E}">
        <p14:creationId xmlns:p14="http://schemas.microsoft.com/office/powerpoint/2010/main" val="201861704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p:random/>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sv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gif"/><Relationship Id="rId1" Type="http://schemas.microsoft.com/office/2007/relationships/media" Target="../media/media2.gif"/><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92B93-2E86-4F2E-9565-BB5776B4B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574"/>
            <a:ext cx="12192000" cy="6927574"/>
          </a:xfrm>
          <a:prstGeom prst="rect">
            <a:avLst/>
          </a:prstGeom>
        </p:spPr>
      </p:pic>
      <p:sp>
        <p:nvSpPr>
          <p:cNvPr id="8" name="Subtitle 2">
            <a:extLst>
              <a:ext uri="{FF2B5EF4-FFF2-40B4-BE49-F238E27FC236}">
                <a16:creationId xmlns:a16="http://schemas.microsoft.com/office/drawing/2014/main" id="{6FFB4389-782A-46EA-9CEA-B00628E03447}"/>
              </a:ext>
            </a:extLst>
          </p:cNvPr>
          <p:cNvSpPr txBox="1">
            <a:spLocks/>
          </p:cNvSpPr>
          <p:nvPr/>
        </p:nvSpPr>
        <p:spPr>
          <a:xfrm>
            <a:off x="1646535" y="5368559"/>
            <a:ext cx="9144000" cy="2763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AC094CB-226F-4243-8A10-1CBB9EB5A640}"/>
              </a:ext>
            </a:extLst>
          </p:cNvPr>
          <p:cNvSpPr txBox="1"/>
          <p:nvPr/>
        </p:nvSpPr>
        <p:spPr>
          <a:xfrm>
            <a:off x="1524000" y="-5417"/>
            <a:ext cx="9144000" cy="6863417"/>
          </a:xfrm>
          <a:prstGeom prst="rect">
            <a:avLst/>
          </a:prstGeom>
          <a:noFill/>
        </p:spPr>
        <p:txBody>
          <a:bodyPr wrap="square" rtlCol="0">
            <a:spAutoFit/>
          </a:bodyPr>
          <a:lstStyle/>
          <a:p>
            <a:pPr algn="ctr"/>
            <a:endParaRPr lang="en-US" sz="2400" dirty="0">
              <a:latin typeface="Castellar" panose="020A0402060406010301" pitchFamily="18" charset="0"/>
              <a:cs typeface="Times New Roman" pitchFamily="18" charset="0"/>
            </a:endParaRPr>
          </a:p>
          <a:p>
            <a:pPr algn="ctr"/>
            <a:r>
              <a:rPr lang="en-US" sz="2400" dirty="0">
                <a:latin typeface="Castellar" panose="020A0402060406010301" pitchFamily="18" charset="0"/>
                <a:cs typeface="Times New Roman" pitchFamily="18" charset="0"/>
              </a:rPr>
              <a:t>SEMINAR</a:t>
            </a:r>
            <a:r>
              <a:rPr lang="en-US" sz="2400" dirty="0">
                <a:latin typeface="Times New Roman" pitchFamily="18" charset="0"/>
                <a:cs typeface="Times New Roman" pitchFamily="18" charset="0"/>
              </a:rPr>
              <a:t> </a:t>
            </a:r>
            <a:endParaRPr lang="en-US" sz="2000" dirty="0">
              <a:latin typeface="Times New Roman" pitchFamily="18" charset="0"/>
              <a:cs typeface="Times New Roman" pitchFamily="18" charset="0"/>
            </a:endParaRPr>
          </a:p>
          <a:p>
            <a:pPr algn="ctr"/>
            <a:r>
              <a:rPr lang="en-US" sz="2000" dirty="0">
                <a:latin typeface="Castellar" panose="020A0402060406010301" pitchFamily="18" charset="0"/>
                <a:cs typeface="Times New Roman" pitchFamily="18" charset="0"/>
              </a:rPr>
              <a:t>ON</a:t>
            </a:r>
          </a:p>
          <a:p>
            <a:pPr algn="ctr"/>
            <a:r>
              <a:rPr lang="en-US" sz="3200" b="1" dirty="0">
                <a:latin typeface="Times New Roman" pitchFamily="18" charset="0"/>
                <a:cs typeface="Times New Roman" pitchFamily="18" charset="0"/>
              </a:rPr>
              <a:t>Deepfake Video Detection Using Neural Network</a:t>
            </a:r>
          </a:p>
          <a:p>
            <a:pPr algn="ctr"/>
            <a:endParaRPr lang="en-US" sz="3200" dirty="0">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Presented by</a:t>
            </a:r>
          </a:p>
          <a:p>
            <a:pPr algn="ctr"/>
            <a:r>
              <a:rPr lang="en-US" sz="2000" b="1" dirty="0">
                <a:latin typeface="Times New Roman" pitchFamily="18" charset="0"/>
                <a:cs typeface="Times New Roman" pitchFamily="18" charset="0"/>
              </a:rPr>
              <a:t>Pranay V. Shahare</a:t>
            </a:r>
          </a:p>
          <a:p>
            <a:pPr algn="ctr"/>
            <a:r>
              <a:rPr lang="en-US" sz="2000" b="1" dirty="0" err="1">
                <a:latin typeface="Times New Roman" pitchFamily="18" charset="0"/>
                <a:cs typeface="Times New Roman" pitchFamily="18" charset="0"/>
              </a:rPr>
              <a:t>Tejaswini</a:t>
            </a:r>
            <a:r>
              <a:rPr lang="en-US" sz="2000" b="1" dirty="0">
                <a:latin typeface="Times New Roman" pitchFamily="18" charset="0"/>
                <a:cs typeface="Times New Roman" pitchFamily="18" charset="0"/>
              </a:rPr>
              <a:t> V. </a:t>
            </a:r>
            <a:r>
              <a:rPr lang="en-US" sz="2000" b="1" dirty="0" err="1">
                <a:latin typeface="Times New Roman" pitchFamily="18" charset="0"/>
                <a:cs typeface="Times New Roman" pitchFamily="18" charset="0"/>
              </a:rPr>
              <a:t>Hirudkar</a:t>
            </a:r>
            <a:endParaRPr lang="en-US" sz="2000" b="1"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M.Sc. - Semester IV (Computer Science)</a:t>
            </a:r>
          </a:p>
          <a:p>
            <a:pPr algn="ctr"/>
            <a:endParaRPr lang="en-US" dirty="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Under the guidance of</a:t>
            </a:r>
          </a:p>
          <a:p>
            <a:pPr algn="ctr"/>
            <a:r>
              <a:rPr lang="en-US" sz="2400" b="1" dirty="0">
                <a:latin typeface="Times New Roman" pitchFamily="18" charset="0"/>
                <a:cs typeface="Times New Roman" pitchFamily="18" charset="0"/>
              </a:rPr>
              <a:t>Dr. S. R. </a:t>
            </a:r>
            <a:r>
              <a:rPr lang="en-US" sz="2400" b="1" dirty="0" err="1">
                <a:latin typeface="Times New Roman" pitchFamily="18" charset="0"/>
                <a:cs typeface="Times New Roman" pitchFamily="18" charset="0"/>
              </a:rPr>
              <a:t>Gedam</a:t>
            </a:r>
            <a:endParaRPr lang="en-US" sz="28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Assistant Professor</a:t>
            </a:r>
          </a:p>
          <a:p>
            <a:pPr algn="ctr"/>
            <a:endParaRPr lang="en-US" b="1" dirty="0">
              <a:latin typeface="Times New Roman" pitchFamily="18" charset="0"/>
              <a:cs typeface="Times New Roman" pitchFamily="18" charset="0"/>
            </a:endParaRPr>
          </a:p>
          <a:p>
            <a:pPr algn="ctr"/>
            <a:endParaRPr lang="en-US" b="1" dirty="0">
              <a:latin typeface="Times New Roman" pitchFamily="18" charset="0"/>
              <a:cs typeface="Times New Roman" pitchFamily="18" charset="0"/>
            </a:endParaRPr>
          </a:p>
          <a:p>
            <a:pPr algn="ctr"/>
            <a:r>
              <a:rPr lang="en-US" sz="2000" b="1" dirty="0">
                <a:latin typeface="Times New Roman" pitchFamily="18" charset="0"/>
                <a:cs typeface="Times New Roman" pitchFamily="18" charset="0"/>
              </a:rPr>
              <a:t>DEPARTMENT OF COMPUTER SCIENCE</a:t>
            </a:r>
            <a:endParaRPr lang="en-US" sz="20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Shri Shivaji Education Society Amravati’s,</a:t>
            </a:r>
          </a:p>
          <a:p>
            <a:pPr algn="ctr"/>
            <a:r>
              <a:rPr lang="en-US" sz="2400" b="1" dirty="0">
                <a:latin typeface="Times New Roman" pitchFamily="18" charset="0"/>
                <a:cs typeface="Times New Roman" pitchFamily="18" charset="0"/>
              </a:rPr>
              <a:t>SCIENCE COLLEGE</a:t>
            </a:r>
            <a:endParaRPr lang="en-US" sz="3200" dirty="0">
              <a:latin typeface="Times New Roman" pitchFamily="18" charset="0"/>
              <a:cs typeface="Times New Roman" pitchFamily="18" charset="0"/>
            </a:endParaRPr>
          </a:p>
          <a:p>
            <a:pPr algn="ctr"/>
            <a:r>
              <a:rPr lang="en-US" dirty="0">
                <a:latin typeface="Times New Roman" pitchFamily="18" charset="0"/>
                <a:cs typeface="Times New Roman" pitchFamily="18" charset="0"/>
              </a:rPr>
              <a:t>Congress Nagar, Nagpur-440012.</a:t>
            </a:r>
          </a:p>
          <a:p>
            <a:pPr algn="ctr"/>
            <a:r>
              <a:rPr lang="en-US" b="1" dirty="0">
                <a:latin typeface="Times New Roman" pitchFamily="18" charset="0"/>
              </a:rPr>
              <a:t>2021-22</a:t>
            </a:r>
          </a:p>
        </p:txBody>
      </p:sp>
    </p:spTree>
    <p:extLst>
      <p:ext uri="{BB962C8B-B14F-4D97-AF65-F5344CB8AC3E}">
        <p14:creationId xmlns:p14="http://schemas.microsoft.com/office/powerpoint/2010/main" val="3654230516"/>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5" y="337929"/>
            <a:ext cx="6033051"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Prediction</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7258D9BD-1574-4C1B-800E-18D4CBC4A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254" y="120417"/>
            <a:ext cx="4611964" cy="6617166"/>
          </a:xfrm>
          <a:prstGeom prst="rect">
            <a:avLst/>
          </a:prstGeom>
        </p:spPr>
      </p:pic>
      <p:sp>
        <p:nvSpPr>
          <p:cNvPr id="6" name="AutoShape 2" descr="Javascript Vector Logo - Download Free SVG Icon | Worldvectorlogo">
            <a:extLst>
              <a:ext uri="{FF2B5EF4-FFF2-40B4-BE49-F238E27FC236}">
                <a16:creationId xmlns:a16="http://schemas.microsoft.com/office/drawing/2014/main" id="{4C03810A-0534-4FFF-BF9C-3250C9DCB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496782765"/>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C059072-DC3E-463F-AD85-CBCA7350089D}"/>
              </a:ext>
            </a:extLst>
          </p:cNvPr>
          <p:cNvGraphicFramePr>
            <a:graphicFrameLocks noGrp="1"/>
          </p:cNvGraphicFramePr>
          <p:nvPr>
            <p:extLst>
              <p:ext uri="{D42A27DB-BD31-4B8C-83A1-F6EECF244321}">
                <p14:modId xmlns:p14="http://schemas.microsoft.com/office/powerpoint/2010/main" val="770088674"/>
              </p:ext>
            </p:extLst>
          </p:nvPr>
        </p:nvGraphicFramePr>
        <p:xfrm>
          <a:off x="1861930" y="100555"/>
          <a:ext cx="10230678" cy="6656889"/>
        </p:xfrm>
        <a:graphic>
          <a:graphicData uri="http://schemas.openxmlformats.org/drawingml/2006/table">
            <a:tbl>
              <a:tblPr firstRow="1" bandRow="1">
                <a:tableStyleId>{46F890A9-2807-4EBB-B81D-B2AA78EC7F39}</a:tableStyleId>
              </a:tblPr>
              <a:tblGrid>
                <a:gridCol w="3710608">
                  <a:extLst>
                    <a:ext uri="{9D8B030D-6E8A-4147-A177-3AD203B41FA5}">
                      <a16:colId xmlns:a16="http://schemas.microsoft.com/office/drawing/2014/main" val="2346521323"/>
                    </a:ext>
                  </a:extLst>
                </a:gridCol>
                <a:gridCol w="1669774">
                  <a:extLst>
                    <a:ext uri="{9D8B030D-6E8A-4147-A177-3AD203B41FA5}">
                      <a16:colId xmlns:a16="http://schemas.microsoft.com/office/drawing/2014/main" val="3817753354"/>
                    </a:ext>
                  </a:extLst>
                </a:gridCol>
                <a:gridCol w="1120841">
                  <a:extLst>
                    <a:ext uri="{9D8B030D-6E8A-4147-A177-3AD203B41FA5}">
                      <a16:colId xmlns:a16="http://schemas.microsoft.com/office/drawing/2014/main" val="3116536382"/>
                    </a:ext>
                  </a:extLst>
                </a:gridCol>
                <a:gridCol w="1123619">
                  <a:extLst>
                    <a:ext uri="{9D8B030D-6E8A-4147-A177-3AD203B41FA5}">
                      <a16:colId xmlns:a16="http://schemas.microsoft.com/office/drawing/2014/main" val="1732828058"/>
                    </a:ext>
                  </a:extLst>
                </a:gridCol>
                <a:gridCol w="2605836">
                  <a:extLst>
                    <a:ext uri="{9D8B030D-6E8A-4147-A177-3AD203B41FA5}">
                      <a16:colId xmlns:a16="http://schemas.microsoft.com/office/drawing/2014/main" val="2749365122"/>
                    </a:ext>
                  </a:extLst>
                </a:gridCol>
              </a:tblGrid>
              <a:tr h="622948">
                <a:tc>
                  <a:txBody>
                    <a:bodyPr/>
                    <a:lstStyle/>
                    <a:p>
                      <a:pPr algn="ctr"/>
                      <a:r>
                        <a:rPr lang="en-IN" sz="1800" dirty="0"/>
                        <a:t>Model Name</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Dataset</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No. of Videos</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Sequence Length</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Accuracy</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70818348"/>
                  </a:ext>
                </a:extLst>
              </a:tr>
              <a:tr h="346096">
                <a:tc>
                  <a:txBody>
                    <a:bodyPr/>
                    <a:lstStyle/>
                    <a:p>
                      <a:pPr algn="l" fontAlgn="b"/>
                      <a:r>
                        <a:rPr lang="en-IN" sz="1800" u="none" strike="noStrike" dirty="0">
                          <a:effectLst/>
                        </a:rPr>
                        <a:t>model_90_acc_20_frames_FF_data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5">
                  <a:txBody>
                    <a:bodyPr/>
                    <a:lstStyle/>
                    <a:p>
                      <a:pPr algn="ctr"/>
                      <a:r>
                        <a:rPr lang="en-IN" sz="1800" dirty="0" err="1"/>
                        <a:t>FaceForensic</a:t>
                      </a:r>
                      <a:r>
                        <a:rPr lang="en-IN" sz="1800" dirty="0"/>
                        <a:t>++</a:t>
                      </a:r>
                    </a:p>
                    <a:p>
                      <a:pPr algn="ctr"/>
                      <a:endParaRPr lang="en-IN" sz="1800" dirty="0">
                        <a:latin typeface="Times New Roman" panose="02020603050405020304" pitchFamily="18" charset="0"/>
                        <a:cs typeface="Times New Roman" panose="02020603050405020304" pitchFamily="18" charset="0"/>
                      </a:endParaRPr>
                    </a:p>
                  </a:txBody>
                  <a:tcPr anchor="ctr"/>
                </a:tc>
                <a:tc rowSpan="5">
                  <a:txBody>
                    <a:bodyPr/>
                    <a:lstStyle/>
                    <a:p>
                      <a:pPr algn="ctr"/>
                      <a:r>
                        <a:rPr lang="en-IN" sz="1800" dirty="0"/>
                        <a:t>2000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90.95477387</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698964971"/>
                  </a:ext>
                </a:extLst>
              </a:tr>
              <a:tr h="605668">
                <a:tc>
                  <a:txBody>
                    <a:bodyPr/>
                    <a:lstStyle/>
                    <a:p>
                      <a:pPr algn="l" fontAlgn="b"/>
                      <a:r>
                        <a:rPr lang="en-IN" sz="1800" u="none" strike="noStrike">
                          <a:effectLst/>
                        </a:rPr>
                        <a:t>model_95_acc_40_frames_FF_data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40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95.22613065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599329537"/>
                  </a:ext>
                </a:extLst>
              </a:tr>
              <a:tr h="605668">
                <a:tc>
                  <a:txBody>
                    <a:bodyPr/>
                    <a:lstStyle/>
                    <a:p>
                      <a:pPr algn="l" fontAlgn="b"/>
                      <a:r>
                        <a:rPr lang="en-IN" sz="1800" u="none" strike="noStrike" dirty="0">
                          <a:effectLst/>
                        </a:rPr>
                        <a:t>model_97_acc_60_frames_FF_data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60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97.48743719</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1438111190"/>
                  </a:ext>
                </a:extLst>
              </a:tr>
              <a:tr h="605668">
                <a:tc>
                  <a:txBody>
                    <a:bodyPr/>
                    <a:lstStyle/>
                    <a:p>
                      <a:pPr algn="l" fontAlgn="b"/>
                      <a:r>
                        <a:rPr lang="en-IN" sz="1800" u="none" strike="noStrike">
                          <a:effectLst/>
                        </a:rPr>
                        <a:t>model_97_acc_80_frames_FF_data</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a:effectLst/>
                        </a:rPr>
                        <a:t>80</a:t>
                      </a:r>
                      <a:endParaRPr lang="en-IN" sz="1800" b="0" i="0" u="none" strike="noStrike">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97.73366834</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2100004864"/>
                  </a:ext>
                </a:extLst>
              </a:tr>
              <a:tr h="605668">
                <a:tc>
                  <a:txBody>
                    <a:bodyPr/>
                    <a:lstStyle/>
                    <a:p>
                      <a:pPr algn="l" fontAlgn="b"/>
                      <a:r>
                        <a:rPr lang="en-IN" sz="1800" u="none" strike="noStrike" dirty="0">
                          <a:effectLst/>
                        </a:rPr>
                        <a:t>model_97_acc_100_frames_FF_data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fontAlgn="b"/>
                      <a:r>
                        <a:rPr lang="en-IN" sz="1800" u="none" strike="noStrike" dirty="0">
                          <a:solidFill>
                            <a:srgbClr val="FF0000"/>
                          </a:solidFill>
                          <a:effectLst/>
                        </a:rPr>
                        <a:t>97.76180905</a:t>
                      </a:r>
                      <a:endParaRPr lang="en-IN" sz="1800" b="0" i="0" u="none" strike="noStrike" dirty="0">
                        <a:solidFill>
                          <a:srgbClr val="FF0000"/>
                        </a:solidFill>
                        <a:effectLst/>
                        <a:latin typeface="Times New Roman" panose="02020603050405020304" pitchFamily="18" charset="0"/>
                        <a:cs typeface="Times New Roman" panose="02020603050405020304" pitchFamily="18" charset="0"/>
                      </a:endParaRPr>
                    </a:p>
                  </a:txBody>
                  <a:tcPr marL="6350" marR="6350" marT="6350" marB="0" anchor="ctr"/>
                </a:tc>
                <a:extLst>
                  <a:ext uri="{0D108BD9-81ED-4DB2-BD59-A6C34878D82A}">
                    <a16:rowId xmlns:a16="http://schemas.microsoft.com/office/drawing/2014/main" val="477814214"/>
                  </a:ext>
                </a:extLst>
              </a:tr>
              <a:tr h="355970">
                <a:tc>
                  <a:txBody>
                    <a:bodyPr/>
                    <a:lstStyle/>
                    <a:p>
                      <a:pPr algn="l" fontAlgn="b"/>
                      <a:r>
                        <a:rPr lang="en-IN" sz="1800" u="none" strike="noStrike" dirty="0">
                          <a:effectLst/>
                        </a:rPr>
                        <a:t>model_84_acc_10_frames_final_data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rowSpan="6">
                  <a:txBody>
                    <a:bodyPr/>
                    <a:lstStyle/>
                    <a:p>
                      <a:pPr algn="ctr"/>
                      <a:r>
                        <a:rPr lang="en-IN" sz="1800" dirty="0"/>
                        <a:t>Our Dataset</a:t>
                      </a:r>
                      <a:endParaRPr lang="en-IN" sz="1800" dirty="0">
                        <a:latin typeface="Times New Roman" panose="02020603050405020304" pitchFamily="18" charset="0"/>
                        <a:cs typeface="Times New Roman" panose="02020603050405020304" pitchFamily="18" charset="0"/>
                      </a:endParaRPr>
                    </a:p>
                  </a:txBody>
                  <a:tcPr anchor="ctr"/>
                </a:tc>
                <a:tc rowSpan="6">
                  <a:txBody>
                    <a:bodyPr/>
                    <a:lstStyle/>
                    <a:p>
                      <a:pPr algn="ctr"/>
                      <a:r>
                        <a:rPr lang="en-IN" sz="1800" dirty="0"/>
                        <a:t>6000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t>10</a:t>
                      </a:r>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dirty="0">
                          <a:solidFill>
                            <a:srgbClr val="FF0000"/>
                          </a:solidFill>
                        </a:rPr>
                        <a:t>84. 662519</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85380496"/>
                  </a:ext>
                </a:extLst>
              </a:tr>
              <a:tr h="605668">
                <a:tc>
                  <a:txBody>
                    <a:bodyPr/>
                    <a:lstStyle/>
                    <a:p>
                      <a:pPr algn="l" fontAlgn="b"/>
                      <a:r>
                        <a:rPr lang="en-IN" sz="1800" u="none" strike="noStrike" dirty="0">
                          <a:effectLst/>
                        </a:rPr>
                        <a:t>model_87_acc_20_frames_final_data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20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87.79160186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74898379"/>
                  </a:ext>
                </a:extLst>
              </a:tr>
              <a:tr h="545511">
                <a:tc>
                  <a:txBody>
                    <a:bodyPr/>
                    <a:lstStyle/>
                    <a:p>
                      <a:pPr algn="l" fontAlgn="b"/>
                      <a:r>
                        <a:rPr lang="en-IN" sz="1800" u="none" strike="noStrike" dirty="0">
                          <a:effectLst/>
                        </a:rPr>
                        <a:t>model_89_acc_40_frames_final_data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40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89.3468118195956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861050339"/>
                  </a:ext>
                </a:extLst>
              </a:tr>
              <a:tr h="545511">
                <a:tc>
                  <a:txBody>
                    <a:bodyPr/>
                    <a:lstStyle/>
                    <a:p>
                      <a:pPr algn="l" fontAlgn="b"/>
                      <a:r>
                        <a:rPr lang="en-IN" sz="1800" u="none" strike="noStrike" dirty="0">
                          <a:effectLst/>
                        </a:rPr>
                        <a:t>model_91_acc_60_frames_final_data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60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91.5909797822706</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49616633"/>
                  </a:ext>
                </a:extLst>
              </a:tr>
              <a:tr h="545511">
                <a:tc>
                  <a:txBody>
                    <a:bodyPr/>
                    <a:lstStyle/>
                    <a:p>
                      <a:pPr algn="l" fontAlgn="b"/>
                      <a:r>
                        <a:rPr lang="en-IN" sz="1800" u="none" strike="noStrike" dirty="0">
                          <a:effectLst/>
                        </a:rPr>
                        <a:t>model_92_acc_80_frames_final_data</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80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algn="ctr"/>
                      <a:r>
                        <a:rPr lang="en-IN" sz="1800" dirty="0">
                          <a:solidFill>
                            <a:srgbClr val="FF0000"/>
                          </a:solidFill>
                        </a:rPr>
                        <a:t>92.4981855883877</a:t>
                      </a: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44975202"/>
                  </a:ext>
                </a:extLst>
              </a:tr>
              <a:tr h="62294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IN" sz="1800" u="none" strike="noStrike" dirty="0">
                          <a:effectLst/>
                        </a:rPr>
                        <a:t>model_93_acc_100_frames_final_data</a:t>
                      </a:r>
                    </a:p>
                    <a:p>
                      <a:pPr algn="l" fontAlgn="b"/>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vMerge="1">
                  <a:txBody>
                    <a:bodyPr/>
                    <a:lstStyle/>
                    <a:p>
                      <a:endParaRPr lang="en-IN" sz="1800" dirty="0">
                        <a:latin typeface="Times New Roman" panose="02020603050405020304" pitchFamily="18" charset="0"/>
                        <a:cs typeface="Times New Roman" panose="02020603050405020304" pitchFamily="18" charset="0"/>
                      </a:endParaRPr>
                    </a:p>
                  </a:txBody>
                  <a:tcPr/>
                </a:tc>
                <a:tc vMerge="1">
                  <a:txBody>
                    <a:bodyPr/>
                    <a:lstStyle/>
                    <a:p>
                      <a:endParaRPr lang="en-IN" sz="1800" dirty="0">
                        <a:latin typeface="Times New Roman" panose="02020603050405020304" pitchFamily="18" charset="0"/>
                        <a:cs typeface="Times New Roman" panose="02020603050405020304" pitchFamily="18" charset="0"/>
                      </a:endParaRPr>
                    </a:p>
                  </a:txBody>
                  <a:tcPr/>
                </a:tc>
                <a:tc>
                  <a:txBody>
                    <a:bodyPr/>
                    <a:lstStyle/>
                    <a:p>
                      <a:pPr algn="ctr" fontAlgn="b"/>
                      <a:r>
                        <a:rPr lang="en-IN" sz="1800" u="none" strike="noStrike" dirty="0">
                          <a:effectLst/>
                        </a:rPr>
                        <a:t>100</a:t>
                      </a:r>
                      <a:endParaRPr lang="en-IN" sz="18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6350" marR="6350" marT="635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dirty="0">
                          <a:solidFill>
                            <a:srgbClr val="FF0000"/>
                          </a:solidFill>
                        </a:rPr>
                        <a:t>92.10883877</a:t>
                      </a:r>
                    </a:p>
                    <a:p>
                      <a:pPr algn="ctr"/>
                      <a:endParaRPr lang="en-IN" sz="1800" dirty="0">
                        <a:solidFill>
                          <a:srgbClr val="FF0000"/>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19001324"/>
                  </a:ext>
                </a:extLst>
              </a:tr>
            </a:tbl>
          </a:graphicData>
        </a:graphic>
      </p:graphicFrame>
      <p:sp>
        <p:nvSpPr>
          <p:cNvPr id="4" name="Rectangle: Rounded Corners 3">
            <a:extLst>
              <a:ext uri="{FF2B5EF4-FFF2-40B4-BE49-F238E27FC236}">
                <a16:creationId xmlns:a16="http://schemas.microsoft.com/office/drawing/2014/main" id="{0099DD6F-B1C3-4C79-9660-DD7F93B54C0D}"/>
              </a:ext>
            </a:extLst>
          </p:cNvPr>
          <p:cNvSpPr/>
          <p:nvPr/>
        </p:nvSpPr>
        <p:spPr>
          <a:xfrm>
            <a:off x="0" y="0"/>
            <a:ext cx="1769165" cy="6858000"/>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Results</a:t>
            </a:r>
          </a:p>
        </p:txBody>
      </p:sp>
      <p:cxnSp>
        <p:nvCxnSpPr>
          <p:cNvPr id="5" name="Straight Connector 4">
            <a:extLst>
              <a:ext uri="{FF2B5EF4-FFF2-40B4-BE49-F238E27FC236}">
                <a16:creationId xmlns:a16="http://schemas.microsoft.com/office/drawing/2014/main" id="{C99815A4-685D-4A29-BE3A-60344B10FC48}"/>
              </a:ext>
            </a:extLst>
          </p:cNvPr>
          <p:cNvCxnSpPr>
            <a:cxnSpLocks/>
            <a:stCxn id="2" idx="1"/>
            <a:endCxn id="2" idx="3"/>
          </p:cNvCxnSpPr>
          <p:nvPr/>
        </p:nvCxnSpPr>
        <p:spPr>
          <a:xfrm>
            <a:off x="1861930" y="3428999"/>
            <a:ext cx="10230678"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30064508"/>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C5312-6585-4118-98F7-9E6AF40ECA99}"/>
              </a:ext>
            </a:extLst>
          </p:cNvPr>
          <p:cNvSpPr txBox="1"/>
          <p:nvPr/>
        </p:nvSpPr>
        <p:spPr>
          <a:xfrm>
            <a:off x="2610676" y="662609"/>
            <a:ext cx="6970643" cy="584775"/>
          </a:xfrm>
          <a:prstGeom prst="rect">
            <a:avLst/>
          </a:prstGeom>
          <a:noFill/>
        </p:spPr>
        <p:txBody>
          <a:bodyPr wrap="square" rtlCol="0">
            <a:spAutoFit/>
          </a:bodyPr>
          <a:lstStyle/>
          <a:p>
            <a:pPr algn="ctr"/>
            <a:r>
              <a:rPr lang="en-US" sz="3200" dirty="0">
                <a:latin typeface="Castellar" panose="020A0402060406010301" pitchFamily="18" charset="0"/>
              </a:rPr>
              <a:t> Conclusion</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09A1B29C-3933-4591-A8BA-E485A0355225}"/>
              </a:ext>
            </a:extLst>
          </p:cNvPr>
          <p:cNvSpPr txBox="1"/>
          <p:nvPr/>
        </p:nvSpPr>
        <p:spPr>
          <a:xfrm>
            <a:off x="728868" y="2054087"/>
            <a:ext cx="10734261" cy="3539430"/>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Thus, Deepfake videos were studied and analyzed using this methodology and it also produces a good level of accuracy. The frames of the video were extracted and preprocessing was done. Subsequently, Image Classification was done and the images were labelled. With the help of Machine Learning algorithms, predictions were made on the dataset. Thus, any video can be analyzed using this methodology. It helps in detecting fake faces in a video which may have been manipulated, hence can prevent individuals from being defamed unknowingly.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23301"/>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933EA-65C8-47C5-9391-6263C6840236}"/>
              </a:ext>
            </a:extLst>
          </p:cNvPr>
          <p:cNvSpPr txBox="1"/>
          <p:nvPr/>
        </p:nvSpPr>
        <p:spPr>
          <a:xfrm>
            <a:off x="2464904" y="556591"/>
            <a:ext cx="7262192" cy="584775"/>
          </a:xfrm>
          <a:prstGeom prst="rect">
            <a:avLst/>
          </a:prstGeom>
          <a:noFill/>
        </p:spPr>
        <p:txBody>
          <a:bodyPr wrap="square" rtlCol="0">
            <a:spAutoFit/>
          </a:bodyPr>
          <a:lstStyle/>
          <a:p>
            <a:pPr algn="ctr"/>
            <a:r>
              <a:rPr lang="en-US" sz="3200" dirty="0">
                <a:latin typeface="Castellar" panose="020A0402060406010301" pitchFamily="18" charset="0"/>
              </a:rPr>
              <a:t>Future Scope</a:t>
            </a:r>
            <a:endParaRPr lang="en-IN" sz="3200" dirty="0">
              <a:latin typeface="Castellar" panose="020A0402060406010301" pitchFamily="18" charset="0"/>
            </a:endParaRPr>
          </a:p>
        </p:txBody>
      </p:sp>
      <p:sp>
        <p:nvSpPr>
          <p:cNvPr id="3" name="TextBox 2">
            <a:extLst>
              <a:ext uri="{FF2B5EF4-FFF2-40B4-BE49-F238E27FC236}">
                <a16:creationId xmlns:a16="http://schemas.microsoft.com/office/drawing/2014/main" id="{22B3987F-970C-4C7D-832F-D042B2C43135}"/>
              </a:ext>
            </a:extLst>
          </p:cNvPr>
          <p:cNvSpPr txBox="1"/>
          <p:nvPr/>
        </p:nvSpPr>
        <p:spPr>
          <a:xfrm>
            <a:off x="1923495" y="2228295"/>
            <a:ext cx="8345010" cy="2062103"/>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Our method has not considered the audio. That is why our method will not be able to detect the audio deep fake. But we can propose to achieve the detection of the audio deep fakes in the future.</a:t>
            </a:r>
          </a:p>
        </p:txBody>
      </p:sp>
    </p:spTree>
    <p:extLst>
      <p:ext uri="{BB962C8B-B14F-4D97-AF65-F5344CB8AC3E}">
        <p14:creationId xmlns:p14="http://schemas.microsoft.com/office/powerpoint/2010/main" val="3876186863"/>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0" y="0"/>
            <a:ext cx="12192000" cy="6858000"/>
          </a:xfrm>
          <a:prstGeom prst="rect">
            <a:avLst/>
          </a:prstGeom>
          <a:pattFill prst="smGrid">
            <a:fgClr>
              <a:schemeClr val="bg1">
                <a:lumMod val="85000"/>
              </a:schemeClr>
            </a:fgClr>
            <a:bgClr>
              <a:schemeClr val="bg1"/>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0" y="0"/>
            <a:ext cx="12192000" cy="6858000"/>
          </a:xfrm>
          <a:prstGeom prst="rect">
            <a:avLst/>
          </a:prstGeom>
          <a:gradFill>
            <a:gsLst>
              <a:gs pos="0">
                <a:srgbClr val="BDC6CB">
                  <a:alpha val="77000"/>
                </a:srgbClr>
              </a:gs>
              <a:gs pos="100000">
                <a:srgbClr val="EEEFF1">
                  <a:alpha val="77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0" name="Group 109"/>
          <p:cNvGrpSpPr/>
          <p:nvPr/>
        </p:nvGrpSpPr>
        <p:grpSpPr>
          <a:xfrm>
            <a:off x="556591" y="318052"/>
            <a:ext cx="11469757" cy="6221896"/>
            <a:chOff x="1478383" y="577243"/>
            <a:chExt cx="11027794" cy="5946355"/>
          </a:xfrm>
        </p:grpSpPr>
        <p:sp>
          <p:nvSpPr>
            <p:cNvPr id="56" name="Oval 55"/>
            <p:cNvSpPr/>
            <p:nvPr/>
          </p:nvSpPr>
          <p:spPr>
            <a:xfrm>
              <a:off x="1478383" y="1277371"/>
              <a:ext cx="4446163" cy="4446163"/>
            </a:xfrm>
            <a:prstGeom prst="ellipse">
              <a:avLst/>
            </a:prstGeom>
            <a:pattFill prst="smGrid">
              <a:fgClr>
                <a:schemeClr val="bg1">
                  <a:lumMod val="95000"/>
                </a:schemeClr>
              </a:fgClr>
              <a:bgClr>
                <a:srgbClr val="DDE1E2"/>
              </a:bgClr>
            </a:pattFill>
            <a:ln>
              <a:noFill/>
            </a:ln>
            <a:effectLst>
              <a:innerShdw blurRad="952500">
                <a:schemeClr val="tx1">
                  <a:lumMod val="50000"/>
                  <a:lumOff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p:nvPr/>
          </p:nvSpPr>
          <p:spPr>
            <a:xfrm>
              <a:off x="1850758" y="1649746"/>
              <a:ext cx="3701413" cy="3701413"/>
            </a:xfrm>
            <a:prstGeom prst="ellipse">
              <a:avLst/>
            </a:prstGeom>
            <a:gradFill flip="none" rotWithShape="1">
              <a:gsLst>
                <a:gs pos="0">
                  <a:srgbClr val="DDE1E2"/>
                </a:gs>
                <a:gs pos="100000">
                  <a:srgbClr val="FFFFFF"/>
                </a:gs>
              </a:gsLst>
              <a:lin ang="16200000" scaled="1"/>
              <a:tileRect/>
            </a:gradFill>
            <a:ln w="558800">
              <a:noFill/>
            </a:ln>
            <a:effectLst>
              <a:outerShdw blurRad="508000" dist="76200" dir="2700000" sx="102000" sy="102000" algn="tl" rotWithShape="0">
                <a:schemeClr val="tx1">
                  <a:lumMod val="65000"/>
                  <a:lumOff val="3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p:cNvSpPr/>
            <p:nvPr/>
          </p:nvSpPr>
          <p:spPr>
            <a:xfrm>
              <a:off x="7046035" y="577243"/>
              <a:ext cx="4385635" cy="1165131"/>
            </a:xfrm>
            <a:prstGeom prst="roundRect">
              <a:avLst>
                <a:gd name="adj" fmla="val 50000"/>
              </a:avLst>
            </a:prstGeom>
            <a:gradFill flip="none" rotWithShape="1">
              <a:gsLst>
                <a:gs pos="0">
                  <a:srgbClr val="FCB117"/>
                </a:gs>
                <a:gs pos="100000">
                  <a:srgbClr val="FFDB3F"/>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p:cNvSpPr/>
            <p:nvPr/>
          </p:nvSpPr>
          <p:spPr>
            <a:xfrm>
              <a:off x="7601616" y="1860035"/>
              <a:ext cx="4071659" cy="1001972"/>
            </a:xfrm>
            <a:prstGeom prst="roundRect">
              <a:avLst>
                <a:gd name="adj" fmla="val 50000"/>
              </a:avLst>
            </a:prstGeom>
            <a:gradFill flip="none" rotWithShape="1">
              <a:gsLst>
                <a:gs pos="0">
                  <a:srgbClr val="F05222"/>
                </a:gs>
                <a:gs pos="100000">
                  <a:srgbClr val="FBA31A"/>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p:cNvSpPr/>
            <p:nvPr/>
          </p:nvSpPr>
          <p:spPr>
            <a:xfrm>
              <a:off x="7933678" y="3117480"/>
              <a:ext cx="3691885" cy="1200329"/>
            </a:xfrm>
            <a:prstGeom prst="roundRect">
              <a:avLst>
                <a:gd name="adj" fmla="val 50000"/>
              </a:avLst>
            </a:prstGeom>
            <a:gradFill flip="none" rotWithShape="1">
              <a:gsLst>
                <a:gs pos="0">
                  <a:srgbClr val="A6228F"/>
                </a:gs>
                <a:gs pos="100000">
                  <a:srgbClr val="D3509D"/>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p:cNvSpPr/>
            <p:nvPr/>
          </p:nvSpPr>
          <p:spPr>
            <a:xfrm>
              <a:off x="7548710" y="4646020"/>
              <a:ext cx="3691885" cy="803545"/>
            </a:xfrm>
            <a:prstGeom prst="roundRect">
              <a:avLst>
                <a:gd name="adj" fmla="val 50000"/>
              </a:avLst>
            </a:prstGeom>
            <a:gradFill flip="none" rotWithShape="1">
              <a:gsLst>
                <a:gs pos="0">
                  <a:srgbClr val="473E8F"/>
                </a:gs>
                <a:gs pos="100000">
                  <a:srgbClr val="6957A1"/>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Rectangle: Rounded Corners 23"/>
            <p:cNvSpPr/>
            <p:nvPr/>
          </p:nvSpPr>
          <p:spPr>
            <a:xfrm>
              <a:off x="7280898" y="5616276"/>
              <a:ext cx="3691885" cy="907322"/>
            </a:xfrm>
            <a:prstGeom prst="roundRect">
              <a:avLst>
                <a:gd name="adj" fmla="val 50000"/>
              </a:avLst>
            </a:prstGeom>
            <a:gradFill flip="none" rotWithShape="1">
              <a:gsLst>
                <a:gs pos="0">
                  <a:srgbClr val="00AAA9"/>
                </a:gs>
                <a:gs pos="100000">
                  <a:srgbClr val="00AED0"/>
                </a:gs>
              </a:gsLst>
              <a:lin ang="13500000" scaled="1"/>
              <a:tileRect/>
            </a:gradFill>
            <a:ln>
              <a:noFill/>
            </a:ln>
            <a:effectLst>
              <a:innerShdw blurRad="254000" dist="381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reeform: Shape 32"/>
            <p:cNvSpPr/>
            <p:nvPr/>
          </p:nvSpPr>
          <p:spPr>
            <a:xfrm>
              <a:off x="3885125" y="794467"/>
              <a:ext cx="2688152" cy="5376300"/>
            </a:xfrm>
            <a:custGeom>
              <a:avLst/>
              <a:gdLst>
                <a:gd name="connsiteX0" fmla="*/ 0 w 2688152"/>
                <a:gd name="connsiteY0" fmla="*/ 0 h 5376300"/>
                <a:gd name="connsiteX1" fmla="*/ 2 w 2688152"/>
                <a:gd name="connsiteY1" fmla="*/ 0 h 5376300"/>
                <a:gd name="connsiteX2" fmla="*/ 2688152 w 2688152"/>
                <a:gd name="connsiteY2" fmla="*/ 2688150 h 5376300"/>
                <a:gd name="connsiteX3" fmla="*/ 2 w 2688152"/>
                <a:gd name="connsiteY3" fmla="*/ 5376300 h 5376300"/>
                <a:gd name="connsiteX4" fmla="*/ 0 w 2688152"/>
                <a:gd name="connsiteY4" fmla="*/ 5376300 h 5376300"/>
                <a:gd name="connsiteX5" fmla="*/ 0 w 2688152"/>
                <a:gd name="connsiteY5" fmla="*/ 5268071 h 5376300"/>
                <a:gd name="connsiteX6" fmla="*/ 186213 w 2688152"/>
                <a:gd name="connsiteY6" fmla="*/ 5258902 h 5376300"/>
                <a:gd name="connsiteX7" fmla="*/ 2565270 w 2688152"/>
                <a:gd name="connsiteY7" fmla="*/ 2688151 h 5376300"/>
                <a:gd name="connsiteX8" fmla="*/ 186213 w 2688152"/>
                <a:gd name="connsiteY8" fmla="*/ 117401 h 5376300"/>
                <a:gd name="connsiteX9" fmla="*/ 0 w 2688152"/>
                <a:gd name="connsiteY9" fmla="*/ 108231 h 53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8152" h="5376300">
                  <a:moveTo>
                    <a:pt x="0" y="0"/>
                  </a:moveTo>
                  <a:lnTo>
                    <a:pt x="2" y="0"/>
                  </a:lnTo>
                  <a:cubicBezTo>
                    <a:pt x="1484626" y="0"/>
                    <a:pt x="2688152" y="1203526"/>
                    <a:pt x="2688152" y="2688150"/>
                  </a:cubicBezTo>
                  <a:cubicBezTo>
                    <a:pt x="2688152" y="4172775"/>
                    <a:pt x="1484626" y="5376300"/>
                    <a:pt x="2" y="5376300"/>
                  </a:cubicBezTo>
                  <a:lnTo>
                    <a:pt x="0" y="5376300"/>
                  </a:lnTo>
                  <a:lnTo>
                    <a:pt x="0" y="5268071"/>
                  </a:lnTo>
                  <a:lnTo>
                    <a:pt x="186213" y="5258902"/>
                  </a:lnTo>
                  <a:cubicBezTo>
                    <a:pt x="1522494" y="5126571"/>
                    <a:pt x="2565270" y="4026109"/>
                    <a:pt x="2565270" y="2688151"/>
                  </a:cubicBezTo>
                  <a:cubicBezTo>
                    <a:pt x="2565270" y="1350193"/>
                    <a:pt x="1522494" y="249732"/>
                    <a:pt x="186213" y="117401"/>
                  </a:cubicBezTo>
                  <a:lnTo>
                    <a:pt x="0" y="108231"/>
                  </a:lnTo>
                  <a:close/>
                </a:path>
              </a:pathLst>
            </a:custGeom>
            <a:gradFill flip="none" rotWithShape="1">
              <a:gsLst>
                <a:gs pos="75000">
                  <a:srgbClr val="60509C"/>
                </a:gs>
                <a:gs pos="50000">
                  <a:srgbClr val="C74399"/>
                </a:gs>
                <a:gs pos="25000">
                  <a:srgbClr val="F4941D"/>
                </a:gs>
                <a:gs pos="0">
                  <a:srgbClr val="FFD63A"/>
                </a:gs>
                <a:gs pos="100000">
                  <a:srgbClr val="00ACBE"/>
                </a:gs>
              </a:gsLst>
              <a:lin ang="5400000" scaled="1"/>
              <a:tileRect/>
            </a:gradFill>
            <a:ln w="82550">
              <a:solidFill>
                <a:schemeClr val="bg1">
                  <a:lumMod val="95000"/>
                </a:schemeClr>
              </a:solidFill>
            </a:ln>
            <a:effectLst>
              <a:glow rad="76200">
                <a:schemeClr val="accent5">
                  <a:satMod val="175000"/>
                  <a:alpha val="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4" name="Oval 33"/>
            <p:cNvSpPr/>
            <p:nvPr/>
          </p:nvSpPr>
          <p:spPr>
            <a:xfrm>
              <a:off x="4961943" y="983584"/>
              <a:ext cx="352449" cy="352449"/>
            </a:xfrm>
            <a:prstGeom prst="ellipse">
              <a:avLst/>
            </a:prstGeom>
            <a:solidFill>
              <a:srgbClr val="FFD539"/>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p:nvPr/>
          </p:nvSpPr>
          <p:spPr>
            <a:xfrm>
              <a:off x="6130688" y="2176515"/>
              <a:ext cx="352449" cy="352449"/>
            </a:xfrm>
            <a:prstGeom prst="ellipse">
              <a:avLst/>
            </a:prstGeom>
            <a:solidFill>
              <a:srgbClr val="F9951F"/>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p:nvPr/>
          </p:nvSpPr>
          <p:spPr>
            <a:xfrm>
              <a:off x="6319217" y="3550420"/>
              <a:ext cx="352449" cy="352449"/>
            </a:xfrm>
            <a:prstGeom prst="ellipse">
              <a:avLst/>
            </a:prstGeom>
            <a:solidFill>
              <a:srgbClr val="CC499B"/>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p:nvPr/>
          </p:nvSpPr>
          <p:spPr>
            <a:xfrm>
              <a:off x="5813390" y="4861015"/>
              <a:ext cx="352449" cy="352449"/>
            </a:xfrm>
            <a:prstGeom prst="ellipse">
              <a:avLst/>
            </a:prstGeom>
            <a:solidFill>
              <a:srgbClr val="64539E"/>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a:off x="4153222" y="5901862"/>
              <a:ext cx="352449" cy="352449"/>
            </a:xfrm>
            <a:prstGeom prst="ellipse">
              <a:avLst/>
            </a:prstGeom>
            <a:solidFill>
              <a:srgbClr val="00AECD"/>
            </a:solidFill>
            <a:ln>
              <a:noFill/>
            </a:ln>
            <a:effectLst>
              <a:outerShdw blurRad="254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1" name="Straight Connector 40"/>
            <p:cNvCxnSpPr>
              <a:cxnSpLocks/>
              <a:stCxn id="34" idx="6"/>
              <a:endCxn id="20" idx="1"/>
            </p:cNvCxnSpPr>
            <p:nvPr/>
          </p:nvCxnSpPr>
          <p:spPr>
            <a:xfrm>
              <a:off x="5314392" y="1159809"/>
              <a:ext cx="1731643" cy="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a:stCxn id="35" idx="6"/>
              <a:endCxn id="21" idx="1"/>
            </p:cNvCxnSpPr>
            <p:nvPr/>
          </p:nvCxnSpPr>
          <p:spPr>
            <a:xfrm>
              <a:off x="6483137" y="2352740"/>
              <a:ext cx="1118479" cy="8281"/>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cxnSpLocks/>
              <a:stCxn id="36" idx="6"/>
              <a:endCxn id="22" idx="1"/>
            </p:cNvCxnSpPr>
            <p:nvPr/>
          </p:nvCxnSpPr>
          <p:spPr>
            <a:xfrm flipV="1">
              <a:off x="6671666" y="3717645"/>
              <a:ext cx="1262012" cy="9000"/>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a:stCxn id="37" idx="6"/>
              <a:endCxn id="23" idx="1"/>
            </p:cNvCxnSpPr>
            <p:nvPr/>
          </p:nvCxnSpPr>
          <p:spPr>
            <a:xfrm>
              <a:off x="6165839" y="5037241"/>
              <a:ext cx="1382871" cy="10552"/>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a:stCxn id="38" idx="6"/>
              <a:endCxn id="24" idx="1"/>
            </p:cNvCxnSpPr>
            <p:nvPr/>
          </p:nvCxnSpPr>
          <p:spPr>
            <a:xfrm flipV="1">
              <a:off x="4505671" y="6069938"/>
              <a:ext cx="2775227" cy="8149"/>
            </a:xfrm>
            <a:prstGeom prst="line">
              <a:avLst/>
            </a:prstGeom>
            <a:ln>
              <a:solidFill>
                <a:schemeClr val="bg1">
                  <a:lumMod val="75000"/>
                </a:schemeClr>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7220226" y="87202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p:cNvSpPr/>
            <p:nvPr/>
          </p:nvSpPr>
          <p:spPr>
            <a:xfrm>
              <a:off x="7743348" y="2028793"/>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8095358" y="3377512"/>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p:nvPr/>
          </p:nvSpPr>
          <p:spPr>
            <a:xfrm>
              <a:off x="7682224" y="4715297"/>
              <a:ext cx="643888"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7445704" y="5748856"/>
              <a:ext cx="633337" cy="643888"/>
            </a:xfrm>
            <a:prstGeom prst="ellipse">
              <a:avLst/>
            </a:prstGeom>
            <a:gradFill flip="none" rotWithShape="1">
              <a:gsLst>
                <a:gs pos="0">
                  <a:srgbClr val="DDE1E2"/>
                </a:gs>
                <a:gs pos="100000">
                  <a:srgbClr val="FFFFFF"/>
                </a:gs>
              </a:gsLst>
              <a:lin ang="16200000" scaled="1"/>
              <a:tileRect/>
            </a:gradFill>
            <a:ln w="558800">
              <a:noFill/>
            </a:ln>
            <a:effectLst>
              <a:outerShdw blurRad="330200" dist="63500" dir="2700000" sx="106000" sy="106000" algn="tl" rotWithShape="0">
                <a:schemeClr val="tx1">
                  <a:lumMod val="75000"/>
                  <a:lumOff val="25000"/>
                  <a:alpha val="40000"/>
                </a:schemeClr>
              </a:outerShdw>
            </a:effectLst>
            <a:scene3d>
              <a:camera prst="orthographicFront"/>
              <a:lightRig rig="threePt" dir="t"/>
            </a:scene3d>
            <a:sp3d extrusionH="152400" prstMaterial="matte">
              <a:bevelT w="101600" h="12700" prst="softRound"/>
              <a:contourClr>
                <a:schemeClr val="bg1">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p:nvPr/>
          </p:nvSpPr>
          <p:spPr>
            <a:xfrm>
              <a:off x="1964415" y="1740532"/>
              <a:ext cx="3474097" cy="3474097"/>
            </a:xfrm>
            <a:prstGeom prst="ellipse">
              <a:avLst/>
            </a:pr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p:nvPr/>
          </p:nvSpPr>
          <p:spPr>
            <a:xfrm>
              <a:off x="2018723" y="1793986"/>
              <a:ext cx="3367188" cy="3367188"/>
            </a:xfrm>
            <a:prstGeom prst="ellipse">
              <a:avLst/>
            </a:prstGeom>
            <a:noFill/>
            <a:ln w="15875">
              <a:solidFill>
                <a:schemeClr val="bg1">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p:nvPr/>
          </p:nvSpPr>
          <p:spPr>
            <a:xfrm>
              <a:off x="3642887" y="1712814"/>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3642887" y="5128127"/>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p:nvPr/>
          </p:nvSpPr>
          <p:spPr>
            <a:xfrm>
              <a:off x="536435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1949728" y="3421529"/>
              <a:ext cx="112102" cy="11210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 name="Graphic 80" descr="Single gea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65919" y="4359281"/>
              <a:ext cx="360000" cy="360000"/>
            </a:xfrm>
            <a:prstGeom prst="rect">
              <a:avLst/>
            </a:prstGeom>
          </p:spPr>
        </p:pic>
        <p:pic>
          <p:nvPicPr>
            <p:cNvPr id="83" name="Graphic 82" descr="Stopwatch"/>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07528" y="3954903"/>
              <a:ext cx="360000" cy="360000"/>
            </a:xfrm>
            <a:prstGeom prst="rect">
              <a:avLst/>
            </a:prstGeom>
          </p:spPr>
        </p:pic>
        <p:pic>
          <p:nvPicPr>
            <p:cNvPr id="85" name="Graphic 84" descr="Lightbulb"/>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0599" y="4701357"/>
              <a:ext cx="360000" cy="360000"/>
            </a:xfrm>
            <a:prstGeom prst="rect">
              <a:avLst/>
            </a:prstGeom>
          </p:spPr>
        </p:pic>
        <p:pic>
          <p:nvPicPr>
            <p:cNvPr id="87" name="Graphic 86" descr="Head with Gears"/>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10956" y="4633974"/>
              <a:ext cx="360000" cy="360000"/>
            </a:xfrm>
            <a:prstGeom prst="rect">
              <a:avLst/>
            </a:prstGeom>
          </p:spPr>
        </p:pic>
        <p:sp>
          <p:nvSpPr>
            <p:cNvPr id="88" name="Oval 87"/>
            <p:cNvSpPr/>
            <p:nvPr/>
          </p:nvSpPr>
          <p:spPr>
            <a:xfrm>
              <a:off x="4041120" y="4826944"/>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p:nvPr/>
          </p:nvSpPr>
          <p:spPr>
            <a:xfrm>
              <a:off x="4333200" y="4709737"/>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p:nvPr/>
          </p:nvSpPr>
          <p:spPr>
            <a:xfrm>
              <a:off x="4591554" y="4545692"/>
              <a:ext cx="112102" cy="11210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 name="Graphic 91" descr="Teache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38822" y="1826809"/>
              <a:ext cx="914400" cy="914400"/>
            </a:xfrm>
            <a:prstGeom prst="rect">
              <a:avLst/>
            </a:prstGeom>
          </p:spPr>
        </p:pic>
        <p:sp>
          <p:nvSpPr>
            <p:cNvPr id="94" name="TextBox 93"/>
            <p:cNvSpPr txBox="1"/>
            <p:nvPr/>
          </p:nvSpPr>
          <p:spPr>
            <a:xfrm>
              <a:off x="2434205" y="2945286"/>
              <a:ext cx="2610317" cy="1077218"/>
            </a:xfrm>
            <a:prstGeom prst="rect">
              <a:avLst/>
            </a:prstGeom>
            <a:noFill/>
          </p:spPr>
          <p:txBody>
            <a:bodyPr wrap="square" rtlCol="0">
              <a:spAutoFit/>
            </a:bodyPr>
            <a:lstStyle/>
            <a:p>
              <a:pPr algn="ctr"/>
              <a:r>
                <a:rPr lang="en-IN" sz="32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sp>
          <p:nvSpPr>
            <p:cNvPr id="96" name="TextBox 95"/>
            <p:cNvSpPr txBox="1"/>
            <p:nvPr/>
          </p:nvSpPr>
          <p:spPr>
            <a:xfrm>
              <a:off x="8412288" y="2167843"/>
              <a:ext cx="2610317" cy="261610"/>
            </a:xfrm>
            <a:prstGeom prst="rect">
              <a:avLst/>
            </a:prstGeom>
            <a:noFill/>
          </p:spPr>
          <p:txBody>
            <a:bodyPr wrap="square" rtlCol="0">
              <a:spAutoFit/>
            </a:bodyPr>
            <a:lstStyle/>
            <a:p>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7" name="TextBox 96"/>
            <p:cNvSpPr txBox="1"/>
            <p:nvPr/>
          </p:nvSpPr>
          <p:spPr>
            <a:xfrm>
              <a:off x="8522618" y="1861645"/>
              <a:ext cx="3983559" cy="882440"/>
            </a:xfrm>
            <a:prstGeom prst="rect">
              <a:avLst/>
            </a:prstGeom>
            <a:noFill/>
          </p:spPr>
          <p:txBody>
            <a:bodyPr wrap="square" rtlCol="0">
              <a:spAutoFit/>
            </a:bodyPr>
            <a:lstStyle/>
            <a:p>
              <a:r>
                <a:rPr lang="en-IN" dirty="0"/>
                <a:t>Programming Frameworks</a:t>
              </a:r>
            </a:p>
            <a:p>
              <a:pPr marL="285750" indent="-285750">
                <a:buFont typeface="Arial" panose="020B0604020202020204" pitchFamily="34" charset="0"/>
                <a:buChar char="•"/>
              </a:pPr>
              <a:r>
                <a:rPr lang="en-IN" dirty="0"/>
                <a:t>PyTorch</a:t>
              </a:r>
            </a:p>
            <a:p>
              <a:pPr marL="285750" indent="-285750">
                <a:buFont typeface="Arial" panose="020B0604020202020204" pitchFamily="34" charset="0"/>
                <a:buChar char="•"/>
              </a:pPr>
              <a:r>
                <a:rPr lang="en-IN" dirty="0"/>
                <a:t>Django</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8" name="TextBox 97"/>
            <p:cNvSpPr txBox="1"/>
            <p:nvPr/>
          </p:nvSpPr>
          <p:spPr>
            <a:xfrm>
              <a:off x="8830811" y="3142584"/>
              <a:ext cx="2610317" cy="1147172"/>
            </a:xfrm>
            <a:prstGeom prst="rect">
              <a:avLst/>
            </a:prstGeom>
            <a:noFill/>
          </p:spPr>
          <p:txBody>
            <a:bodyPr wrap="square" rtlCol="0">
              <a:spAutoFit/>
            </a:bodyPr>
            <a:lstStyle/>
            <a:p>
              <a:r>
                <a:rPr lang="en-IN" dirty="0">
                  <a:solidFill>
                    <a:schemeClr val="bg1"/>
                  </a:solidFill>
                </a:rPr>
                <a:t>IDE</a:t>
              </a:r>
            </a:p>
            <a:p>
              <a:pPr marL="285750" indent="-285750">
                <a:buFont typeface="Arial" panose="020B0604020202020204" pitchFamily="34" charset="0"/>
                <a:buChar char="•"/>
              </a:pPr>
              <a:r>
                <a:rPr lang="en-IN" dirty="0">
                  <a:solidFill>
                    <a:schemeClr val="bg1"/>
                  </a:solidFill>
                </a:rPr>
                <a:t>Google</a:t>
              </a:r>
            </a:p>
            <a:p>
              <a:pPr marL="285750" indent="-285750">
                <a:buFont typeface="Arial" panose="020B0604020202020204" pitchFamily="34" charset="0"/>
                <a:buChar char="•"/>
              </a:pPr>
              <a:r>
                <a:rPr lang="en-IN" dirty="0" err="1">
                  <a:solidFill>
                    <a:schemeClr val="bg1"/>
                  </a:solidFill>
                </a:rPr>
                <a:t>Jupyter</a:t>
              </a:r>
              <a:r>
                <a:rPr lang="en-IN" dirty="0">
                  <a:solidFill>
                    <a:schemeClr val="bg1"/>
                  </a:solidFill>
                </a:rPr>
                <a:t> Notebook</a:t>
              </a:r>
            </a:p>
            <a:p>
              <a:pPr marL="285750" indent="-285750">
                <a:buFont typeface="Arial" panose="020B0604020202020204" pitchFamily="34" charset="0"/>
                <a:buChar char="•"/>
              </a:pPr>
              <a:r>
                <a:rPr lang="en-IN" dirty="0">
                  <a:solidFill>
                    <a:schemeClr val="bg1"/>
                  </a:solidFill>
                </a:rPr>
                <a:t>Visual Studio Code</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9" name="TextBox 98"/>
            <p:cNvSpPr txBox="1"/>
            <p:nvPr/>
          </p:nvSpPr>
          <p:spPr>
            <a:xfrm>
              <a:off x="8523261" y="4728797"/>
              <a:ext cx="2610317" cy="617708"/>
            </a:xfrm>
            <a:prstGeom prst="rect">
              <a:avLst/>
            </a:prstGeom>
            <a:noFill/>
          </p:spPr>
          <p:txBody>
            <a:bodyPr wrap="square" rtlCol="0">
              <a:spAutoFit/>
            </a:bodyPr>
            <a:lstStyle/>
            <a:p>
              <a:r>
                <a:rPr lang="en-IN" dirty="0">
                  <a:solidFill>
                    <a:schemeClr val="bg1"/>
                  </a:solidFill>
                </a:rPr>
                <a:t>Cloud Services</a:t>
              </a:r>
            </a:p>
            <a:p>
              <a:pPr marL="285750" indent="-285750">
                <a:buFont typeface="Arial" panose="020B0604020202020204" pitchFamily="34" charset="0"/>
                <a:buChar char="•"/>
              </a:pPr>
              <a:r>
                <a:rPr lang="en-IN" dirty="0">
                  <a:solidFill>
                    <a:schemeClr val="bg1"/>
                  </a:solidFill>
                </a:rPr>
                <a:t>Google Cloud Platform</a:t>
              </a:r>
              <a:endParaRPr lang="en-IN" sz="1100" dirty="0">
                <a:solidFill>
                  <a:schemeClr val="bg1"/>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pSp>
      <p:sp>
        <p:nvSpPr>
          <p:cNvPr id="2" name="Rectangle 1">
            <a:extLst>
              <a:ext uri="{FF2B5EF4-FFF2-40B4-BE49-F238E27FC236}">
                <a16:creationId xmlns:a16="http://schemas.microsoft.com/office/drawing/2014/main" id="{67EC2979-29E3-4CA3-A00D-053F7D4FE9DB}"/>
              </a:ext>
            </a:extLst>
          </p:cNvPr>
          <p:cNvSpPr/>
          <p:nvPr/>
        </p:nvSpPr>
        <p:spPr>
          <a:xfrm>
            <a:off x="7287105" y="443378"/>
            <a:ext cx="6096000" cy="923330"/>
          </a:xfrm>
          <a:prstGeom prst="rect">
            <a:avLst/>
          </a:prstGeom>
        </p:spPr>
        <p:txBody>
          <a:bodyPr>
            <a:spAutoFit/>
          </a:bodyPr>
          <a:lstStyle/>
          <a:p>
            <a:r>
              <a:rPr lang="en-IN" dirty="0"/>
              <a:t>Programming Languages</a:t>
            </a:r>
          </a:p>
          <a:p>
            <a:pPr marL="285750" indent="-285750">
              <a:buFont typeface="Arial" panose="020B0604020202020204" pitchFamily="34" charset="0"/>
              <a:buChar char="•"/>
            </a:pPr>
            <a:r>
              <a:rPr lang="en-IN" dirty="0"/>
              <a:t>Python3</a:t>
            </a:r>
          </a:p>
          <a:p>
            <a:pPr marL="285750" indent="-285750">
              <a:buFont typeface="Arial" panose="020B0604020202020204" pitchFamily="34" charset="0"/>
              <a:buChar char="•"/>
            </a:pPr>
            <a:r>
              <a:rPr lang="en-IN" dirty="0"/>
              <a:t>JavaScript</a:t>
            </a:r>
          </a:p>
        </p:txBody>
      </p:sp>
      <p:sp>
        <p:nvSpPr>
          <p:cNvPr id="3" name="Rectangle 2">
            <a:extLst>
              <a:ext uri="{FF2B5EF4-FFF2-40B4-BE49-F238E27FC236}">
                <a16:creationId xmlns:a16="http://schemas.microsoft.com/office/drawing/2014/main" id="{1B5F27F7-7C0E-44F0-80D7-7BC4C14740C0}"/>
              </a:ext>
            </a:extLst>
          </p:cNvPr>
          <p:cNvSpPr/>
          <p:nvPr/>
        </p:nvSpPr>
        <p:spPr>
          <a:xfrm>
            <a:off x="7623731" y="5768291"/>
            <a:ext cx="4069467" cy="646331"/>
          </a:xfrm>
          <a:prstGeom prst="rect">
            <a:avLst/>
          </a:prstGeom>
        </p:spPr>
        <p:txBody>
          <a:bodyPr wrap="square">
            <a:spAutoFit/>
          </a:bodyPr>
          <a:lstStyle/>
          <a:p>
            <a:r>
              <a:rPr lang="en-IN" dirty="0">
                <a:latin typeface="NimbusRomNo9L-Medi"/>
              </a:rPr>
              <a:t>Version Control</a:t>
            </a:r>
          </a:p>
          <a:p>
            <a:pPr marL="285750" indent="-285750">
              <a:buFont typeface="Arial" panose="020B0604020202020204" pitchFamily="34" charset="0"/>
              <a:buChar char="•"/>
            </a:pPr>
            <a:r>
              <a:rPr lang="en-IN" dirty="0">
                <a:latin typeface="NimbusRomNo9L-Medi"/>
              </a:rPr>
              <a:t>Git</a:t>
            </a:r>
            <a:endParaRPr lang="en-IN" dirty="0"/>
          </a:p>
        </p:txBody>
      </p:sp>
      <p:pic>
        <p:nvPicPr>
          <p:cNvPr id="2050" name="Picture 2" descr="Cloud Computing Services | Google Cloud">
            <a:extLst>
              <a:ext uri="{FF2B5EF4-FFF2-40B4-BE49-F238E27FC236}">
                <a16:creationId xmlns:a16="http://schemas.microsoft.com/office/drawing/2014/main" id="{86A57DEF-FEF0-472B-B3D8-34B3249871F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10159" y="4697059"/>
            <a:ext cx="1067503" cy="56043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yTorch">
            <a:extLst>
              <a:ext uri="{FF2B5EF4-FFF2-40B4-BE49-F238E27FC236}">
                <a16:creationId xmlns:a16="http://schemas.microsoft.com/office/drawing/2014/main" id="{115616A0-C641-4D4F-8611-7B4EBC4DB4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04450" y="1839360"/>
            <a:ext cx="637881" cy="63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jango Community | Django">
            <a:extLst>
              <a:ext uri="{FF2B5EF4-FFF2-40B4-BE49-F238E27FC236}">
                <a16:creationId xmlns:a16="http://schemas.microsoft.com/office/drawing/2014/main" id="{F9C09946-1113-4794-AF64-C226C5745D9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37709" y="2018775"/>
            <a:ext cx="1272336" cy="5789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381E793-30F1-4DDD-9566-7212937700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4773" y="777481"/>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2D1030E9-EB60-40AD-A096-0B15AB09B33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15878" y="927612"/>
            <a:ext cx="415918" cy="41591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isual Studio Code Logo PNG Transparent &amp; SVG Vector - Freebie Supply">
            <a:extLst>
              <a:ext uri="{FF2B5EF4-FFF2-40B4-BE49-F238E27FC236}">
                <a16:creationId xmlns:a16="http://schemas.microsoft.com/office/drawing/2014/main" id="{70DD1079-BCEC-4B70-8A9E-9AB7BC6AADD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5941" y="3375590"/>
            <a:ext cx="524892" cy="39366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ll About Using Jupyter Notebooks and Google Colab | Blog">
            <a:extLst>
              <a:ext uri="{FF2B5EF4-FFF2-40B4-BE49-F238E27FC236}">
                <a16:creationId xmlns:a16="http://schemas.microsoft.com/office/drawing/2014/main" id="{ADE5FC25-887F-4571-8DA7-D5A5A80A115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84654" y="3086133"/>
            <a:ext cx="1309730" cy="5789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C50CB760-E52A-49C1-8FE5-702006DB62F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431499" y="3438466"/>
            <a:ext cx="519451" cy="6021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it - Logo Downloads">
            <a:extLst>
              <a:ext uri="{FF2B5EF4-FFF2-40B4-BE49-F238E27FC236}">
                <a16:creationId xmlns:a16="http://schemas.microsoft.com/office/drawing/2014/main" id="{49A16432-A367-4868-82F5-A7145A4C339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6387" y="5874037"/>
            <a:ext cx="374209" cy="37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34785"/>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901543-1A1E-416C-9D5D-46EDD42C95A7}"/>
              </a:ext>
            </a:extLst>
          </p:cNvPr>
          <p:cNvSpPr txBox="1"/>
          <p:nvPr/>
        </p:nvSpPr>
        <p:spPr>
          <a:xfrm>
            <a:off x="2971800" y="361312"/>
            <a:ext cx="6094520" cy="584775"/>
          </a:xfrm>
          <a:prstGeom prst="rect">
            <a:avLst/>
          </a:prstGeom>
          <a:noFill/>
        </p:spPr>
        <p:txBody>
          <a:bodyPr wrap="square">
            <a:spAutoFit/>
          </a:bodyPr>
          <a:lstStyle/>
          <a:p>
            <a:pPr algn="ctr"/>
            <a:r>
              <a:rPr lang="en-US" sz="3200" dirty="0">
                <a:latin typeface="Castellar" panose="020A0402060406010301" pitchFamily="18" charset="0"/>
              </a:rPr>
              <a:t>References</a:t>
            </a:r>
            <a:endParaRPr lang="en-IN" sz="3200" dirty="0">
              <a:latin typeface="Castellar" panose="020A0402060406010301" pitchFamily="18" charset="0"/>
            </a:endParaRPr>
          </a:p>
        </p:txBody>
      </p:sp>
      <p:sp>
        <p:nvSpPr>
          <p:cNvPr id="4" name="TextBox 3">
            <a:extLst>
              <a:ext uri="{FF2B5EF4-FFF2-40B4-BE49-F238E27FC236}">
                <a16:creationId xmlns:a16="http://schemas.microsoft.com/office/drawing/2014/main" id="{A041B613-77F0-4AD1-B6D6-B018D4843BC6}"/>
              </a:ext>
            </a:extLst>
          </p:cNvPr>
          <p:cNvSpPr txBox="1"/>
          <p:nvPr/>
        </p:nvSpPr>
        <p:spPr>
          <a:xfrm>
            <a:off x="292963" y="1114762"/>
            <a:ext cx="11381173" cy="5940088"/>
          </a:xfrm>
          <a:prstGeom prst="rect">
            <a:avLst/>
          </a:prstGeom>
          <a:noFill/>
        </p:spPr>
        <p:txBody>
          <a:bodyPr wrap="square" rtlCol="0">
            <a:spAutoFit/>
          </a:bodyPr>
          <a:lstStyle/>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Anuj </a:t>
            </a:r>
            <a:r>
              <a:rPr lang="en-US" sz="2000" dirty="0" err="1">
                <a:latin typeface="Times New Roman" panose="02020603050405020304" pitchFamily="18" charset="0"/>
                <a:cs typeface="Times New Roman" panose="02020603050405020304" pitchFamily="18" charset="0"/>
              </a:rPr>
              <a:t>Badale</a:t>
            </a:r>
            <a:r>
              <a:rPr lang="en-US" sz="2000" dirty="0">
                <a:latin typeface="Times New Roman" panose="02020603050405020304" pitchFamily="18" charset="0"/>
                <a:cs typeface="Times New Roman" panose="02020603050405020304" pitchFamily="18" charset="0"/>
              </a:rPr>
              <a:t>, Chaitanya </a:t>
            </a:r>
            <a:r>
              <a:rPr lang="en-US" sz="2000" dirty="0" err="1">
                <a:latin typeface="Times New Roman" panose="02020603050405020304" pitchFamily="18" charset="0"/>
                <a:cs typeface="Times New Roman" panose="02020603050405020304" pitchFamily="18" charset="0"/>
              </a:rPr>
              <a:t>Darekar</a:t>
            </a:r>
            <a:r>
              <a:rPr lang="en-US" sz="2000" dirty="0">
                <a:latin typeface="Times New Roman" panose="02020603050405020304" pitchFamily="18" charset="0"/>
                <a:cs typeface="Times New Roman" panose="02020603050405020304" pitchFamily="18" charset="0"/>
              </a:rPr>
              <a:t>, Lionel </a:t>
            </a:r>
            <a:r>
              <a:rPr lang="en-US" sz="2000" dirty="0" err="1">
                <a:latin typeface="Times New Roman" panose="02020603050405020304" pitchFamily="18" charset="0"/>
                <a:cs typeface="Times New Roman" panose="02020603050405020304" pitchFamily="18" charset="0"/>
              </a:rPr>
              <a:t>Castelino</a:t>
            </a:r>
            <a:r>
              <a:rPr lang="en-US" sz="2000" dirty="0">
                <a:latin typeface="Times New Roman" panose="02020603050405020304" pitchFamily="18" charset="0"/>
                <a:cs typeface="Times New Roman" panose="02020603050405020304" pitchFamily="18" charset="0"/>
              </a:rPr>
              <a:t>, Joanne Gomes, “Deepfake Video Detection Using Neural </a:t>
            </a:r>
            <a:r>
              <a:rPr lang="en-US" sz="2000" dirty="0" err="1">
                <a:latin typeface="Times New Roman" panose="02020603050405020304" pitchFamily="18" charset="0"/>
                <a:cs typeface="Times New Roman" panose="02020603050405020304" pitchFamily="18" charset="0"/>
              </a:rPr>
              <a:t>Netwok</a:t>
            </a:r>
            <a:r>
              <a:rPr lang="en-US" sz="2000" dirty="0">
                <a:latin typeface="Times New Roman" panose="02020603050405020304" pitchFamily="18" charset="0"/>
                <a:cs typeface="Times New Roman" panose="02020603050405020304" pitchFamily="18" charset="0"/>
              </a:rPr>
              <a:t>”, International Journal of Engineering Research and Technology, ISSN: 2278-0181, NTASU 2020,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Yuezn</a:t>
            </a:r>
            <a:r>
              <a:rPr lang="en-US" sz="2000" dirty="0">
                <a:latin typeface="Times New Roman" panose="02020603050405020304" pitchFamily="18" charset="0"/>
                <a:cs typeface="Times New Roman" panose="02020603050405020304" pitchFamily="18" charset="0"/>
              </a:rPr>
              <a:t>  Li, </a:t>
            </a:r>
            <a:r>
              <a:rPr lang="en-US" sz="2000" dirty="0" err="1">
                <a:latin typeface="Times New Roman" panose="02020603050405020304" pitchFamily="18" charset="0"/>
                <a:cs typeface="Times New Roman" panose="02020603050405020304" pitchFamily="18" charset="0"/>
              </a:rPr>
              <a:t>Siwei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Lyu</a:t>
            </a:r>
            <a:r>
              <a:rPr lang="en-US" sz="2000" dirty="0">
                <a:latin typeface="Times New Roman" panose="02020603050405020304" pitchFamily="18" charset="0"/>
                <a:cs typeface="Times New Roman" panose="02020603050405020304" pitchFamily="18" charset="0"/>
              </a:rPr>
              <a:t>, “ Exposing Deepfake Videos By Detecting Face Warping Artifacts”,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1811.00656v3 [cs.CV] (May 2019)</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T.T. Nguyen, Q. V. H. </a:t>
            </a:r>
            <a:r>
              <a:rPr lang="en-US" sz="2000" dirty="0" err="1">
                <a:latin typeface="Times New Roman" panose="02020603050405020304" pitchFamily="18" charset="0"/>
                <a:cs typeface="Times New Roman" panose="02020603050405020304" pitchFamily="18" charset="0"/>
              </a:rPr>
              <a:t>nguyen</a:t>
            </a:r>
            <a:r>
              <a:rPr lang="en-US" sz="2000" dirty="0">
                <a:latin typeface="Times New Roman" panose="02020603050405020304" pitchFamily="18" charset="0"/>
                <a:cs typeface="Times New Roman" panose="02020603050405020304" pitchFamily="18" charset="0"/>
              </a:rPr>
              <a:t>, C. M. Nguyen, D. T. Nguyen, Saied </a:t>
            </a:r>
            <a:r>
              <a:rPr lang="en-US" sz="2000" dirty="0" err="1">
                <a:latin typeface="Times New Roman" panose="02020603050405020304" pitchFamily="18" charset="0"/>
                <a:cs typeface="Times New Roman" panose="02020603050405020304" pitchFamily="18" charset="0"/>
              </a:rPr>
              <a:t>Nahavandi</a:t>
            </a:r>
            <a:r>
              <a:rPr lang="en-US" sz="2000" dirty="0">
                <a:latin typeface="Times New Roman" panose="02020603050405020304" pitchFamily="18" charset="0"/>
                <a:cs typeface="Times New Roman" panose="02020603050405020304" pitchFamily="18" charset="0"/>
              </a:rPr>
              <a:t>, “ Deep Learning for Deepfakes creation and Detection”, Institute of Electrical and Electronics Engineers,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1909.11573v3 [cs.CV] (April 2021)</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Aarti </a:t>
            </a:r>
            <a:r>
              <a:rPr lang="en-US" sz="2000" dirty="0" err="1">
                <a:latin typeface="Times New Roman" panose="02020603050405020304" pitchFamily="18" charset="0"/>
                <a:cs typeface="Times New Roman" panose="02020603050405020304" pitchFamily="18" charset="0"/>
              </a:rPr>
              <a:t>Karandikar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Vedita</a:t>
            </a:r>
            <a:r>
              <a:rPr lang="en-US" sz="2000" dirty="0">
                <a:latin typeface="Times New Roman" panose="02020603050405020304" pitchFamily="18" charset="0"/>
                <a:cs typeface="Times New Roman" panose="02020603050405020304" pitchFamily="18" charset="0"/>
              </a:rPr>
              <a:t> Deshpande, Sanjana Singh, </a:t>
            </a:r>
            <a:r>
              <a:rPr lang="en-US" sz="2000" dirty="0" err="1">
                <a:latin typeface="Times New Roman" panose="02020603050405020304" pitchFamily="18" charset="0"/>
                <a:cs typeface="Times New Roman" panose="02020603050405020304" pitchFamily="18" charset="0"/>
              </a:rPr>
              <a:t>Sayali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Nagbhidkar</a:t>
            </a:r>
            <a:r>
              <a:rPr lang="en-US" sz="2000" dirty="0">
                <a:latin typeface="Times New Roman" panose="02020603050405020304" pitchFamily="18" charset="0"/>
                <a:cs typeface="Times New Roman" panose="02020603050405020304" pitchFamily="18" charset="0"/>
              </a:rPr>
              <a:t>, Saurabh Agrawal, “ Deepfake Video Detection Using Convolutional Neural Network” , International Journal of Advanced trends in computer Science and Engineering, ISSN 2278-3091, Volume 9 No. 2 (April 2020)</a:t>
            </a:r>
          </a:p>
          <a:p>
            <a:pPr marL="457200" lvl="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arenR"/>
            </a:pPr>
            <a:r>
              <a:rPr lang="en-US" sz="2000" dirty="0">
                <a:latin typeface="Times New Roman" panose="02020603050405020304" pitchFamily="18" charset="0"/>
                <a:cs typeface="Times New Roman" panose="02020603050405020304" pitchFamily="18" charset="0"/>
              </a:rPr>
              <a:t>Abdul </a:t>
            </a:r>
            <a:r>
              <a:rPr lang="en-US" sz="2000" dirty="0" err="1">
                <a:latin typeface="Times New Roman" panose="02020603050405020304" pitchFamily="18" charset="0"/>
                <a:cs typeface="Times New Roman" panose="02020603050405020304" pitchFamily="18" charset="0"/>
              </a:rPr>
              <a:t>Jamshhed</a:t>
            </a:r>
            <a:r>
              <a:rPr lang="en-US" sz="2000" dirty="0">
                <a:latin typeface="Times New Roman" panose="02020603050405020304" pitchFamily="18" charset="0"/>
                <a:cs typeface="Times New Roman" panose="02020603050405020304" pitchFamily="18" charset="0"/>
              </a:rPr>
              <a:t> V. Janet B. , “ Deep Fake Video detection Using Recurrent Neural Network” , International Journal of Scientific Research in Computer Science and Engineering, E-ISSN: 2320-7639, Volume 9, Issue:2 (April 2021)</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2058112"/>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737E0-C93E-4ADB-973A-79418023C926}"/>
              </a:ext>
            </a:extLst>
          </p:cNvPr>
          <p:cNvSpPr txBox="1"/>
          <p:nvPr/>
        </p:nvSpPr>
        <p:spPr>
          <a:xfrm>
            <a:off x="417250" y="748191"/>
            <a:ext cx="11230253" cy="5632311"/>
          </a:xfrm>
          <a:prstGeom prst="rect">
            <a:avLst/>
          </a:prstGeom>
          <a:noFill/>
        </p:spPr>
        <p:txBody>
          <a:bodyPr wrap="square">
            <a:spAutoFit/>
          </a:bodyPr>
          <a:lstStyle/>
          <a:p>
            <a:pPr marL="457200" lvl="0" indent="-457200">
              <a:buAutoNum type="arabicParenR" startAt="6"/>
            </a:pPr>
            <a:r>
              <a:rPr lang="en-US" sz="2000" dirty="0">
                <a:latin typeface="Times New Roman" panose="02020603050405020304" pitchFamily="18" charset="0"/>
                <a:cs typeface="Times New Roman" panose="02020603050405020304" pitchFamily="18" charset="0"/>
              </a:rPr>
              <a:t>Pavel </a:t>
            </a:r>
            <a:r>
              <a:rPr lang="en-US" sz="2000" dirty="0" err="1">
                <a:latin typeface="Times New Roman" panose="02020603050405020304" pitchFamily="18" charset="0"/>
                <a:cs typeface="Times New Roman" panose="02020603050405020304" pitchFamily="18" charset="0"/>
              </a:rPr>
              <a:t>Korshunov</a:t>
            </a:r>
            <a:r>
              <a:rPr lang="en-US" sz="2000" dirty="0">
                <a:latin typeface="Times New Roman" panose="02020603050405020304" pitchFamily="18" charset="0"/>
                <a:cs typeface="Times New Roman" panose="02020603050405020304" pitchFamily="18" charset="0"/>
              </a:rPr>
              <a:t>, Sebastien Marcel, “Deepfakes A New Threat to face recognition? Assessment And Detection” , arXiv:1812.08685v1 [cs.CV] (December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 Akhil Sunil Kumar, Amruta </a:t>
            </a:r>
            <a:r>
              <a:rPr lang="en-US" sz="2000" dirty="0" err="1">
                <a:latin typeface="Times New Roman" panose="02020603050405020304" pitchFamily="18" charset="0"/>
                <a:cs typeface="Times New Roman" panose="02020603050405020304" pitchFamily="18" charset="0"/>
              </a:rPr>
              <a:t>Khavase</a:t>
            </a:r>
            <a:r>
              <a:rPr lang="en-US" sz="2000" dirty="0">
                <a:latin typeface="Times New Roman" panose="02020603050405020304" pitchFamily="18" charset="0"/>
                <a:cs typeface="Times New Roman" panose="02020603050405020304" pitchFamily="18" charset="0"/>
              </a:rPr>
              <a:t>, Himesh Rajendran, “ Deepfake Video Detection Using Neural </a:t>
            </a:r>
            <a:r>
              <a:rPr lang="en-US" sz="2000" dirty="0" err="1">
                <a:latin typeface="Times New Roman" panose="02020603050405020304" pitchFamily="18" charset="0"/>
                <a:cs typeface="Times New Roman" panose="02020603050405020304" pitchFamily="18" charset="0"/>
              </a:rPr>
              <a:t>Nnetwork</a:t>
            </a:r>
            <a:r>
              <a:rPr lang="en-US" sz="2000" dirty="0">
                <a:latin typeface="Times New Roman" panose="02020603050405020304" pitchFamily="18" charset="0"/>
                <a:cs typeface="Times New Roman" panose="02020603050405020304" pitchFamily="18" charset="0"/>
              </a:rPr>
              <a:t>”, International </a:t>
            </a:r>
            <a:r>
              <a:rPr lang="en-US" sz="2000" dirty="0" err="1">
                <a:latin typeface="Times New Roman" panose="02020603050405020304" pitchFamily="18" charset="0"/>
                <a:cs typeface="Times New Roman" panose="02020603050405020304" pitchFamily="18" charset="0"/>
              </a:rPr>
              <a:t>Journnal</a:t>
            </a:r>
            <a:r>
              <a:rPr lang="en-US" sz="2000" dirty="0">
                <a:latin typeface="Times New Roman" panose="02020603050405020304" pitchFamily="18" charset="0"/>
                <a:cs typeface="Times New Roman" panose="02020603050405020304" pitchFamily="18" charset="0"/>
              </a:rPr>
              <a:t> of Innovative research in technology, ISSN; 2349-6002, Volume 7, Issue 12, (May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Ruben t. Ruben Vera-Rodriguez, Julian </a:t>
            </a:r>
            <a:r>
              <a:rPr lang="en-US" sz="2000" dirty="0" err="1">
                <a:latin typeface="Times New Roman" panose="02020603050405020304" pitchFamily="18" charset="0"/>
                <a:cs typeface="Times New Roman" panose="02020603050405020304" pitchFamily="18" charset="0"/>
              </a:rPr>
              <a:t>Fierrez</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Aythami</a:t>
            </a:r>
            <a:r>
              <a:rPr lang="en-US" sz="2000" dirty="0">
                <a:latin typeface="Times New Roman" panose="02020603050405020304" pitchFamily="18" charset="0"/>
                <a:cs typeface="Times New Roman" panose="02020603050405020304" pitchFamily="18" charset="0"/>
              </a:rPr>
              <a:t> Morales, Javier Ortega-Garcia, “ </a:t>
            </a:r>
            <a:r>
              <a:rPr lang="en-US" sz="2000" dirty="0" err="1">
                <a:latin typeface="Times New Roman" panose="02020603050405020304" pitchFamily="18" charset="0"/>
                <a:cs typeface="Times New Roman" panose="02020603050405020304" pitchFamily="18" charset="0"/>
              </a:rPr>
              <a:t>DeepFake</a:t>
            </a:r>
            <a:r>
              <a:rPr lang="en-US" sz="2000" dirty="0">
                <a:latin typeface="Times New Roman" panose="02020603050405020304" pitchFamily="18" charset="0"/>
                <a:cs typeface="Times New Roman" panose="02020603050405020304" pitchFamily="18" charset="0"/>
              </a:rPr>
              <a:t> and Beyond: A Survey of Face Manipulation and Fake Detection” ,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2001.00179v3 [cs.CV] (June 2020)</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err="1">
                <a:latin typeface="Times New Roman" panose="02020603050405020304" pitchFamily="18" charset="0"/>
                <a:cs typeface="Times New Roman" panose="02020603050405020304" pitchFamily="18" charset="0"/>
              </a:rPr>
              <a:t>Deressa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Wodajo</a:t>
            </a:r>
            <a:r>
              <a:rPr lang="en-US" sz="2000" dirty="0">
                <a:latin typeface="Times New Roman" panose="02020603050405020304" pitchFamily="18" charset="0"/>
                <a:cs typeface="Times New Roman" panose="02020603050405020304" pitchFamily="18" charset="0"/>
              </a:rPr>
              <a:t>, Solomon </a:t>
            </a:r>
            <a:r>
              <a:rPr lang="en-US" sz="2000" dirty="0" err="1">
                <a:latin typeface="Times New Roman" panose="02020603050405020304" pitchFamily="18" charset="0"/>
                <a:cs typeface="Times New Roman" panose="02020603050405020304" pitchFamily="18" charset="0"/>
              </a:rPr>
              <a:t>Atnafu</a:t>
            </a:r>
            <a:r>
              <a:rPr lang="en-US" sz="2000" dirty="0">
                <a:latin typeface="Times New Roman" panose="02020603050405020304" pitchFamily="18" charset="0"/>
                <a:cs typeface="Times New Roman" panose="02020603050405020304" pitchFamily="18" charset="0"/>
              </a:rPr>
              <a:t>, “ Deepfake Video detection Using Convolutional Vision Transformer”,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2102.11126v3 [cs.CV] (March 2021)</a:t>
            </a:r>
          </a:p>
          <a:p>
            <a:pPr marL="457200" lvl="0" indent="-457200">
              <a:buAutoNum type="arabicParenR" startAt="6"/>
            </a:pPr>
            <a:endParaRPr lang="en-US" sz="2000" dirty="0">
              <a:latin typeface="Times New Roman" panose="02020603050405020304" pitchFamily="18" charset="0"/>
              <a:cs typeface="Times New Roman" panose="02020603050405020304" pitchFamily="18" charset="0"/>
            </a:endParaRPr>
          </a:p>
          <a:p>
            <a:pPr marL="457200" lvl="0" indent="-457200">
              <a:buAutoNum type="arabicParenR" startAt="6"/>
            </a:pPr>
            <a:r>
              <a:rPr lang="en-US" sz="2000" dirty="0">
                <a:latin typeface="Times New Roman" panose="02020603050405020304" pitchFamily="18" charset="0"/>
                <a:cs typeface="Times New Roman" panose="02020603050405020304" pitchFamily="18" charset="0"/>
              </a:rPr>
              <a:t>Brian </a:t>
            </a:r>
            <a:r>
              <a:rPr lang="en-US" sz="2000" dirty="0" err="1">
                <a:latin typeface="Times New Roman" panose="02020603050405020304" pitchFamily="18" charset="0"/>
                <a:cs typeface="Times New Roman" panose="02020603050405020304" pitchFamily="18" charset="0"/>
              </a:rPr>
              <a:t>dalhansky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russ</a:t>
            </a:r>
            <a:r>
              <a:rPr lang="en-US" sz="2000" dirty="0">
                <a:latin typeface="Times New Roman" panose="02020603050405020304" pitchFamily="18" charset="0"/>
                <a:cs typeface="Times New Roman" panose="02020603050405020304" pitchFamily="18" charset="0"/>
              </a:rPr>
              <a:t> Howes, Ben </a:t>
            </a:r>
            <a:r>
              <a:rPr lang="en-US" sz="2000" dirty="0" err="1">
                <a:latin typeface="Times New Roman" panose="02020603050405020304" pitchFamily="18" charset="0"/>
                <a:cs typeface="Times New Roman" panose="02020603050405020304" pitchFamily="18" charset="0"/>
              </a:rPr>
              <a:t>Pflaum</a:t>
            </a:r>
            <a:r>
              <a:rPr lang="en-US" sz="2000" dirty="0">
                <a:latin typeface="Times New Roman" panose="02020603050405020304" pitchFamily="18" charset="0"/>
                <a:cs typeface="Times New Roman" panose="02020603050405020304" pitchFamily="18" charset="0"/>
              </a:rPr>
              <a:t>, Nicole </a:t>
            </a:r>
            <a:r>
              <a:rPr lang="en-US" sz="2000" dirty="0" err="1">
                <a:latin typeface="Times New Roman" panose="02020603050405020304" pitchFamily="18" charset="0"/>
                <a:cs typeface="Times New Roman" panose="02020603050405020304" pitchFamily="18" charset="0"/>
              </a:rPr>
              <a:t>Baram</a:t>
            </a:r>
            <a:r>
              <a:rPr lang="en-US" sz="2000" dirty="0">
                <a:latin typeface="Times New Roman" panose="02020603050405020304" pitchFamily="18" charset="0"/>
                <a:cs typeface="Times New Roman" panose="02020603050405020304" pitchFamily="18" charset="0"/>
              </a:rPr>
              <a:t>, Cristian Canton </a:t>
            </a:r>
            <a:r>
              <a:rPr lang="en-US" sz="2000" dirty="0" err="1">
                <a:latin typeface="Times New Roman" panose="02020603050405020304" pitchFamily="18" charset="0"/>
                <a:cs typeface="Times New Roman" panose="02020603050405020304" pitchFamily="18" charset="0"/>
              </a:rPr>
              <a:t>Ferrar</a:t>
            </a:r>
            <a:r>
              <a:rPr lang="en-US" sz="2000" dirty="0">
                <a:latin typeface="Times New Roman" panose="02020603050405020304" pitchFamily="18" charset="0"/>
                <a:cs typeface="Times New Roman" panose="02020603050405020304" pitchFamily="18" charset="0"/>
              </a:rPr>
              <a:t>, “ The Deepfake </a:t>
            </a:r>
            <a:r>
              <a:rPr lang="en-US" sz="2000" dirty="0" err="1">
                <a:latin typeface="Times New Roman" panose="02020603050405020304" pitchFamily="18" charset="0"/>
                <a:cs typeface="Times New Roman" panose="02020603050405020304" pitchFamily="18" charset="0"/>
              </a:rPr>
              <a:t>zdetection</a:t>
            </a:r>
            <a:r>
              <a:rPr lang="en-US" sz="2000" dirty="0">
                <a:latin typeface="Times New Roman" panose="02020603050405020304" pitchFamily="18" charset="0"/>
                <a:cs typeface="Times New Roman" panose="02020603050405020304" pitchFamily="18" charset="0"/>
              </a:rPr>
              <a:t> Challenge Preview Dataset” , Institute of Electrical and Electronics Engineering, </a:t>
            </a:r>
            <a:r>
              <a:rPr lang="en-US" sz="2000" dirty="0" err="1">
                <a:latin typeface="Times New Roman" panose="02020603050405020304" pitchFamily="18" charset="0"/>
                <a:cs typeface="Times New Roman" panose="02020603050405020304" pitchFamily="18" charset="0"/>
              </a:rPr>
              <a:t>arXiv</a:t>
            </a:r>
            <a:r>
              <a:rPr lang="en-US" sz="2000" dirty="0">
                <a:latin typeface="Times New Roman" panose="02020603050405020304" pitchFamily="18" charset="0"/>
                <a:cs typeface="Times New Roman" panose="02020603050405020304" pitchFamily="18" charset="0"/>
              </a:rPr>
              <a:t>: 1910.08854v2 [cs.CV] (23 October 2019)</a:t>
            </a:r>
          </a:p>
        </p:txBody>
      </p:sp>
    </p:spTree>
    <p:extLst>
      <p:ext uri="{BB962C8B-B14F-4D97-AF65-F5344CB8AC3E}">
        <p14:creationId xmlns:p14="http://schemas.microsoft.com/office/powerpoint/2010/main" val="4285840809"/>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thank you">
            <a:extLst>
              <a:ext uri="{FF2B5EF4-FFF2-40B4-BE49-F238E27FC236}">
                <a16:creationId xmlns:a16="http://schemas.microsoft.com/office/drawing/2014/main" id="{03BF146A-0222-4CC9-95AA-C23FDF653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11" y="509366"/>
            <a:ext cx="9212178" cy="583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28637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37ABA8EE-6BC8-43B9-B0D4-85E0CF934940}"/>
              </a:ext>
            </a:extLst>
          </p:cNvPr>
          <p:cNvGrpSpPr/>
          <p:nvPr/>
        </p:nvGrpSpPr>
        <p:grpSpPr>
          <a:xfrm>
            <a:off x="1770939" y="386877"/>
            <a:ext cx="4072765" cy="1042831"/>
            <a:chOff x="735248" y="1707024"/>
            <a:chExt cx="6430901" cy="1529186"/>
          </a:xfrm>
        </p:grpSpPr>
        <p:sp>
          <p:nvSpPr>
            <p:cNvPr id="14" name="Rectangle: Rounded Corners 13">
              <a:extLst>
                <a:ext uri="{FF2B5EF4-FFF2-40B4-BE49-F238E27FC236}">
                  <a16:creationId xmlns:a16="http://schemas.microsoft.com/office/drawing/2014/main" id="{ED2CA8C8-821F-44ED-9348-EA1F34B8D73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5" name="Rectangle: Rounded Corners 14">
              <a:extLst>
                <a:ext uri="{FF2B5EF4-FFF2-40B4-BE49-F238E27FC236}">
                  <a16:creationId xmlns:a16="http://schemas.microsoft.com/office/drawing/2014/main" id="{2B2AF247-84EC-46B1-AC9D-46D602B02B0E}"/>
                </a:ext>
              </a:extLst>
            </p:cNvPr>
            <p:cNvSpPr/>
            <p:nvPr/>
          </p:nvSpPr>
          <p:spPr>
            <a:xfrm>
              <a:off x="1868435" y="1707024"/>
              <a:ext cx="5297714" cy="1348233"/>
            </a:xfrm>
            <a:prstGeom prst="roundRect">
              <a:avLst>
                <a:gd name="adj" fmla="val 5902"/>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dirty="0"/>
            </a:p>
          </p:txBody>
        </p:sp>
        <p:sp>
          <p:nvSpPr>
            <p:cNvPr id="20" name="Freeform: Shape 19">
              <a:extLst>
                <a:ext uri="{FF2B5EF4-FFF2-40B4-BE49-F238E27FC236}">
                  <a16:creationId xmlns:a16="http://schemas.microsoft.com/office/drawing/2014/main" id="{CCCE913E-EB1C-4CE4-AD7C-E24FA9B7C55E}"/>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sz="2400"/>
            </a:p>
          </p:txBody>
        </p:sp>
        <p:sp>
          <p:nvSpPr>
            <p:cNvPr id="21" name="TextBox 20">
              <a:extLst>
                <a:ext uri="{FF2B5EF4-FFF2-40B4-BE49-F238E27FC236}">
                  <a16:creationId xmlns:a16="http://schemas.microsoft.com/office/drawing/2014/main" id="{8839A9BF-8ACA-4DAC-B9BD-DB2C3C903F30}"/>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01</a:t>
              </a:r>
            </a:p>
          </p:txBody>
        </p:sp>
        <p:sp>
          <p:nvSpPr>
            <p:cNvPr id="23" name="TextBox 22">
              <a:extLst>
                <a:ext uri="{FF2B5EF4-FFF2-40B4-BE49-F238E27FC236}">
                  <a16:creationId xmlns:a16="http://schemas.microsoft.com/office/drawing/2014/main" id="{867B0873-9892-4ACC-AEFD-D80B5BC88F82}"/>
                </a:ext>
              </a:extLst>
            </p:cNvPr>
            <p:cNvSpPr txBox="1"/>
            <p:nvPr/>
          </p:nvSpPr>
          <p:spPr>
            <a:xfrm>
              <a:off x="2186699" y="2043332"/>
              <a:ext cx="4016929" cy="767239"/>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Introduction</a:t>
              </a:r>
            </a:p>
          </p:txBody>
        </p:sp>
      </p:grpSp>
      <p:grpSp>
        <p:nvGrpSpPr>
          <p:cNvPr id="26" name="Group 25">
            <a:extLst>
              <a:ext uri="{FF2B5EF4-FFF2-40B4-BE49-F238E27FC236}">
                <a16:creationId xmlns:a16="http://schemas.microsoft.com/office/drawing/2014/main" id="{5DDB4121-3E4D-4B4F-A046-C02C9EC7B9E7}"/>
              </a:ext>
            </a:extLst>
          </p:cNvPr>
          <p:cNvGrpSpPr/>
          <p:nvPr/>
        </p:nvGrpSpPr>
        <p:grpSpPr>
          <a:xfrm>
            <a:off x="409403" y="1621691"/>
            <a:ext cx="4432467" cy="1042831"/>
            <a:chOff x="735248" y="1707024"/>
            <a:chExt cx="6430901" cy="1529186"/>
          </a:xfrm>
        </p:grpSpPr>
        <p:sp>
          <p:nvSpPr>
            <p:cNvPr id="27" name="Rectangle: Rounded Corners 26">
              <a:extLst>
                <a:ext uri="{FF2B5EF4-FFF2-40B4-BE49-F238E27FC236}">
                  <a16:creationId xmlns:a16="http://schemas.microsoft.com/office/drawing/2014/main" id="{B96401C5-8FBA-4D74-B0FE-AE8F642074E1}"/>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8" name="Rectangle: Rounded Corners 27">
              <a:extLst>
                <a:ext uri="{FF2B5EF4-FFF2-40B4-BE49-F238E27FC236}">
                  <a16:creationId xmlns:a16="http://schemas.microsoft.com/office/drawing/2014/main" id="{1B66ACCB-258E-4D50-80FE-26DEA3B88C5E}"/>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0" name="Freeform: Shape 29">
              <a:extLst>
                <a:ext uri="{FF2B5EF4-FFF2-40B4-BE49-F238E27FC236}">
                  <a16:creationId xmlns:a16="http://schemas.microsoft.com/office/drawing/2014/main" id="{47EA4B3B-52B8-48B6-BDD5-F221F8BC1A0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31" name="TextBox 30">
              <a:extLst>
                <a:ext uri="{FF2B5EF4-FFF2-40B4-BE49-F238E27FC236}">
                  <a16:creationId xmlns:a16="http://schemas.microsoft.com/office/drawing/2014/main" id="{06D38806-3BD3-4A2D-97A4-8F8D9F82A9B7}"/>
                </a:ext>
              </a:extLst>
            </p:cNvPr>
            <p:cNvSpPr txBox="1"/>
            <p:nvPr/>
          </p:nvSpPr>
          <p:spPr>
            <a:xfrm>
              <a:off x="786839"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02</a:t>
              </a:r>
            </a:p>
          </p:txBody>
        </p:sp>
        <p:sp>
          <p:nvSpPr>
            <p:cNvPr id="33" name="TextBox 32">
              <a:extLst>
                <a:ext uri="{FF2B5EF4-FFF2-40B4-BE49-F238E27FC236}">
                  <a16:creationId xmlns:a16="http://schemas.microsoft.com/office/drawing/2014/main" id="{1FF218E4-CC2C-424A-8EC5-643057E4D121}"/>
                </a:ext>
              </a:extLst>
            </p:cNvPr>
            <p:cNvSpPr txBox="1"/>
            <p:nvPr/>
          </p:nvSpPr>
          <p:spPr>
            <a:xfrm>
              <a:off x="2114469" y="1926811"/>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bjectives</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4F0D720D-B201-4495-A4F2-8EFF921DD25B}"/>
              </a:ext>
            </a:extLst>
          </p:cNvPr>
          <p:cNvGrpSpPr/>
          <p:nvPr/>
        </p:nvGrpSpPr>
        <p:grpSpPr>
          <a:xfrm>
            <a:off x="169560" y="2822558"/>
            <a:ext cx="4334872" cy="1042831"/>
            <a:chOff x="735248" y="1707024"/>
            <a:chExt cx="6430902" cy="1529186"/>
          </a:xfrm>
        </p:grpSpPr>
        <p:sp>
          <p:nvSpPr>
            <p:cNvPr id="35" name="Rectangle: Rounded Corners 34">
              <a:extLst>
                <a:ext uri="{FF2B5EF4-FFF2-40B4-BE49-F238E27FC236}">
                  <a16:creationId xmlns:a16="http://schemas.microsoft.com/office/drawing/2014/main" id="{7801C73B-2515-426E-924E-33B1309B3D0C}"/>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36" name="Rectangle: Rounded Corners 35">
              <a:extLst>
                <a:ext uri="{FF2B5EF4-FFF2-40B4-BE49-F238E27FC236}">
                  <a16:creationId xmlns:a16="http://schemas.microsoft.com/office/drawing/2014/main" id="{04378D0F-1C0A-4B4E-AFF4-508E8AFFD865}"/>
                </a:ext>
              </a:extLst>
            </p:cNvPr>
            <p:cNvSpPr/>
            <p:nvPr/>
          </p:nvSpPr>
          <p:spPr>
            <a:xfrm>
              <a:off x="1868435" y="1707024"/>
              <a:ext cx="5297715" cy="1348233"/>
            </a:xfrm>
            <a:prstGeom prst="roundRect">
              <a:avLst>
                <a:gd name="adj" fmla="val 5902"/>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8" name="Freeform: Shape 37">
              <a:extLst>
                <a:ext uri="{FF2B5EF4-FFF2-40B4-BE49-F238E27FC236}">
                  <a16:creationId xmlns:a16="http://schemas.microsoft.com/office/drawing/2014/main" id="{B0DC8797-DB4C-4958-861F-B56B4E427648}"/>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sz="2400" dirty="0"/>
            </a:p>
          </p:txBody>
        </p:sp>
        <p:sp>
          <p:nvSpPr>
            <p:cNvPr id="39" name="TextBox 38">
              <a:extLst>
                <a:ext uri="{FF2B5EF4-FFF2-40B4-BE49-F238E27FC236}">
                  <a16:creationId xmlns:a16="http://schemas.microsoft.com/office/drawing/2014/main" id="{718CD217-578C-4387-BF47-9503DEBF1539}"/>
                </a:ext>
              </a:extLst>
            </p:cNvPr>
            <p:cNvSpPr txBox="1"/>
            <p:nvPr/>
          </p:nvSpPr>
          <p:spPr>
            <a:xfrm>
              <a:off x="786839"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03</a:t>
              </a:r>
            </a:p>
          </p:txBody>
        </p:sp>
        <p:sp>
          <p:nvSpPr>
            <p:cNvPr id="41" name="TextBox 40">
              <a:extLst>
                <a:ext uri="{FF2B5EF4-FFF2-40B4-BE49-F238E27FC236}">
                  <a16:creationId xmlns:a16="http://schemas.microsoft.com/office/drawing/2014/main" id="{FC3D492C-7453-48DC-BAC7-9634965FA013}"/>
                </a:ext>
              </a:extLst>
            </p:cNvPr>
            <p:cNvSpPr txBox="1"/>
            <p:nvPr/>
          </p:nvSpPr>
          <p:spPr>
            <a:xfrm>
              <a:off x="2156129" y="2014486"/>
              <a:ext cx="4016930"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Methodology</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3EF39B98-B9F3-48D5-ACD3-24AF9F8EE70A}"/>
              </a:ext>
            </a:extLst>
          </p:cNvPr>
          <p:cNvGrpSpPr/>
          <p:nvPr/>
        </p:nvGrpSpPr>
        <p:grpSpPr>
          <a:xfrm>
            <a:off x="700043" y="4063870"/>
            <a:ext cx="3931463" cy="1042831"/>
            <a:chOff x="735248" y="1707024"/>
            <a:chExt cx="6430901" cy="1529186"/>
          </a:xfrm>
        </p:grpSpPr>
        <p:sp>
          <p:nvSpPr>
            <p:cNvPr id="43" name="Rectangle: Rounded Corners 42">
              <a:extLst>
                <a:ext uri="{FF2B5EF4-FFF2-40B4-BE49-F238E27FC236}">
                  <a16:creationId xmlns:a16="http://schemas.microsoft.com/office/drawing/2014/main" id="{0270F5C0-3B25-4BF5-930F-B28787E0A9C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4" name="Rectangle: Rounded Corners 43">
              <a:extLst>
                <a:ext uri="{FF2B5EF4-FFF2-40B4-BE49-F238E27FC236}">
                  <a16:creationId xmlns:a16="http://schemas.microsoft.com/office/drawing/2014/main" id="{3785EFCB-43D7-4843-9D18-B5593B9AF27E}"/>
                </a:ext>
              </a:extLst>
            </p:cNvPr>
            <p:cNvSpPr/>
            <p:nvPr/>
          </p:nvSpPr>
          <p:spPr>
            <a:xfrm>
              <a:off x="1868435" y="1707024"/>
              <a:ext cx="5297714" cy="1348233"/>
            </a:xfrm>
            <a:prstGeom prst="roundRect">
              <a:avLst>
                <a:gd name="adj" fmla="val 5902"/>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6" name="Freeform: Shape 45">
              <a:extLst>
                <a:ext uri="{FF2B5EF4-FFF2-40B4-BE49-F238E27FC236}">
                  <a16:creationId xmlns:a16="http://schemas.microsoft.com/office/drawing/2014/main" id="{C1028848-0808-49DB-A84D-B75CF8ADCE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sz="2400" dirty="0"/>
            </a:p>
          </p:txBody>
        </p:sp>
        <p:sp>
          <p:nvSpPr>
            <p:cNvPr id="47" name="TextBox 46">
              <a:extLst>
                <a:ext uri="{FF2B5EF4-FFF2-40B4-BE49-F238E27FC236}">
                  <a16:creationId xmlns:a16="http://schemas.microsoft.com/office/drawing/2014/main" id="{F7E071D5-9C96-49F2-8570-74DA6E46B1A1}"/>
                </a:ext>
              </a:extLst>
            </p:cNvPr>
            <p:cNvSpPr txBox="1"/>
            <p:nvPr/>
          </p:nvSpPr>
          <p:spPr>
            <a:xfrm>
              <a:off x="786840" y="2239463"/>
              <a:ext cx="1139253"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04</a:t>
              </a:r>
            </a:p>
          </p:txBody>
        </p:sp>
      </p:grpSp>
      <p:sp>
        <p:nvSpPr>
          <p:cNvPr id="50" name="TextBox 49">
            <a:extLst>
              <a:ext uri="{FF2B5EF4-FFF2-40B4-BE49-F238E27FC236}">
                <a16:creationId xmlns:a16="http://schemas.microsoft.com/office/drawing/2014/main" id="{0B0EBDC4-EC31-40ED-ADA4-D084D2C87F2A}"/>
              </a:ext>
            </a:extLst>
          </p:cNvPr>
          <p:cNvSpPr txBox="1"/>
          <p:nvPr/>
        </p:nvSpPr>
        <p:spPr>
          <a:xfrm>
            <a:off x="1499544" y="4282419"/>
            <a:ext cx="2974146" cy="523220"/>
          </a:xfrm>
          <a:prstGeom prst="rect">
            <a:avLst/>
          </a:prstGeom>
          <a:noFill/>
        </p:spPr>
        <p:txBody>
          <a:bodyPr wrap="square" rtlCol="0">
            <a:spAutoFit/>
          </a:bodyPr>
          <a:lstStyle/>
          <a:p>
            <a:pPr algn="ct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Model Architecture</a:t>
            </a:r>
          </a:p>
        </p:txBody>
      </p:sp>
      <p:grpSp>
        <p:nvGrpSpPr>
          <p:cNvPr id="32" name="Group 31">
            <a:extLst>
              <a:ext uri="{FF2B5EF4-FFF2-40B4-BE49-F238E27FC236}">
                <a16:creationId xmlns:a16="http://schemas.microsoft.com/office/drawing/2014/main" id="{D957FB91-D924-4D5A-AA2C-97F1DBA67B06}"/>
              </a:ext>
            </a:extLst>
          </p:cNvPr>
          <p:cNvGrpSpPr/>
          <p:nvPr/>
        </p:nvGrpSpPr>
        <p:grpSpPr>
          <a:xfrm>
            <a:off x="1228438" y="5364143"/>
            <a:ext cx="4267902" cy="1042831"/>
            <a:chOff x="735248" y="1707024"/>
            <a:chExt cx="6430901" cy="1529186"/>
          </a:xfrm>
        </p:grpSpPr>
        <p:sp>
          <p:nvSpPr>
            <p:cNvPr id="37" name="Rectangle: Rounded Corners 36">
              <a:extLst>
                <a:ext uri="{FF2B5EF4-FFF2-40B4-BE49-F238E27FC236}">
                  <a16:creationId xmlns:a16="http://schemas.microsoft.com/office/drawing/2014/main" id="{5E7BD0CE-8173-456F-B140-F3B194B0B0B7}"/>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0" name="Rectangle: Rounded Corners 39">
              <a:extLst>
                <a:ext uri="{FF2B5EF4-FFF2-40B4-BE49-F238E27FC236}">
                  <a16:creationId xmlns:a16="http://schemas.microsoft.com/office/drawing/2014/main" id="{4B0F2697-2F33-4941-889A-1EED5B4F7412}"/>
                </a:ext>
              </a:extLst>
            </p:cNvPr>
            <p:cNvSpPr/>
            <p:nvPr/>
          </p:nvSpPr>
          <p:spPr>
            <a:xfrm>
              <a:off x="1868435" y="1707024"/>
              <a:ext cx="5297714" cy="1348233"/>
            </a:xfrm>
            <a:prstGeom prst="roundRect">
              <a:avLst>
                <a:gd name="adj" fmla="val 5902"/>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5" name="Freeform: Shape 44">
              <a:extLst>
                <a:ext uri="{FF2B5EF4-FFF2-40B4-BE49-F238E27FC236}">
                  <a16:creationId xmlns:a16="http://schemas.microsoft.com/office/drawing/2014/main" id="{4AB100A4-34E6-482A-BA04-1D6A14C817BF}"/>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dk1"/>
            </a:lnRef>
            <a:fillRef idx="3">
              <a:schemeClr val="dk1"/>
            </a:fillRef>
            <a:effectRef idx="3">
              <a:schemeClr val="dk1"/>
            </a:effectRef>
            <a:fontRef idx="minor">
              <a:schemeClr val="lt1"/>
            </a:fontRef>
          </p:style>
          <p:txBody>
            <a:bodyPr rtlCol="0" anchor="ctr"/>
            <a:lstStyle/>
            <a:p>
              <a:pPr algn="ctr"/>
              <a:endParaRPr lang="en-IN" sz="2400" dirty="0"/>
            </a:p>
          </p:txBody>
        </p:sp>
        <p:sp>
          <p:nvSpPr>
            <p:cNvPr id="48" name="TextBox 47">
              <a:extLst>
                <a:ext uri="{FF2B5EF4-FFF2-40B4-BE49-F238E27FC236}">
                  <a16:creationId xmlns:a16="http://schemas.microsoft.com/office/drawing/2014/main" id="{A0F56E94-E5C2-4A81-AAC9-F6A332C60E03}"/>
                </a:ext>
              </a:extLst>
            </p:cNvPr>
            <p:cNvSpPr txBox="1"/>
            <p:nvPr/>
          </p:nvSpPr>
          <p:spPr>
            <a:xfrm>
              <a:off x="786840" y="2239463"/>
              <a:ext cx="1139252" cy="676976"/>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05</a:t>
              </a:r>
            </a:p>
          </p:txBody>
        </p:sp>
        <p:sp>
          <p:nvSpPr>
            <p:cNvPr id="49" name="TextBox 48">
              <a:extLst>
                <a:ext uri="{FF2B5EF4-FFF2-40B4-BE49-F238E27FC236}">
                  <a16:creationId xmlns:a16="http://schemas.microsoft.com/office/drawing/2014/main" id="{706B4BA9-A8FD-40E3-AE1D-3331B72B1FB7}"/>
                </a:ext>
              </a:extLst>
            </p:cNvPr>
            <p:cNvSpPr txBox="1"/>
            <p:nvPr/>
          </p:nvSpPr>
          <p:spPr>
            <a:xfrm>
              <a:off x="2103038" y="2045827"/>
              <a:ext cx="4624875" cy="767239"/>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Data Exploration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535FD37C-EBE4-42A3-9BDA-1A94379C322F}"/>
              </a:ext>
            </a:extLst>
          </p:cNvPr>
          <p:cNvGrpSpPr/>
          <p:nvPr/>
        </p:nvGrpSpPr>
        <p:grpSpPr>
          <a:xfrm>
            <a:off x="6298070" y="297614"/>
            <a:ext cx="4617180" cy="1093193"/>
            <a:chOff x="735248" y="1689305"/>
            <a:chExt cx="6533469" cy="1546905"/>
          </a:xfrm>
        </p:grpSpPr>
        <p:sp>
          <p:nvSpPr>
            <p:cNvPr id="52" name="Rectangle: Rounded Corners 51">
              <a:extLst>
                <a:ext uri="{FF2B5EF4-FFF2-40B4-BE49-F238E27FC236}">
                  <a16:creationId xmlns:a16="http://schemas.microsoft.com/office/drawing/2014/main" id="{C0D5B3F7-1E58-49E9-B241-3A761CE89ADE}"/>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3" name="Rectangle: Rounded Corners 52">
              <a:extLst>
                <a:ext uri="{FF2B5EF4-FFF2-40B4-BE49-F238E27FC236}">
                  <a16:creationId xmlns:a16="http://schemas.microsoft.com/office/drawing/2014/main" id="{15B8792F-675F-47A1-8DA6-123B081D7183}"/>
                </a:ext>
              </a:extLst>
            </p:cNvPr>
            <p:cNvSpPr/>
            <p:nvPr/>
          </p:nvSpPr>
          <p:spPr>
            <a:xfrm>
              <a:off x="1971002" y="1689305"/>
              <a:ext cx="5297715" cy="1348233"/>
            </a:xfrm>
            <a:prstGeom prst="roundRect">
              <a:avLst>
                <a:gd name="adj" fmla="val 5902"/>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4" name="Freeform: Shape 53">
              <a:extLst>
                <a:ext uri="{FF2B5EF4-FFF2-40B4-BE49-F238E27FC236}">
                  <a16:creationId xmlns:a16="http://schemas.microsoft.com/office/drawing/2014/main" id="{6EE415E3-B659-4C35-97F2-579C304D919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dk1"/>
            </a:lnRef>
            <a:fillRef idx="3">
              <a:schemeClr val="dk1"/>
            </a:fillRef>
            <a:effectRef idx="2">
              <a:schemeClr val="dk1"/>
            </a:effectRef>
            <a:fontRef idx="minor">
              <a:schemeClr val="lt1"/>
            </a:fontRef>
          </p:style>
          <p:txBody>
            <a:bodyPr rtlCol="0" anchor="ctr"/>
            <a:lstStyle/>
            <a:p>
              <a:pPr algn="ctr"/>
              <a:endParaRPr lang="en-IN" sz="2400" dirty="0"/>
            </a:p>
          </p:txBody>
        </p:sp>
        <p:sp>
          <p:nvSpPr>
            <p:cNvPr id="55" name="TextBox 54">
              <a:extLst>
                <a:ext uri="{FF2B5EF4-FFF2-40B4-BE49-F238E27FC236}">
                  <a16:creationId xmlns:a16="http://schemas.microsoft.com/office/drawing/2014/main" id="{6DE5FA90-A679-48C3-B329-CF935B87371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06</a:t>
              </a:r>
            </a:p>
          </p:txBody>
        </p:sp>
        <p:sp>
          <p:nvSpPr>
            <p:cNvPr id="61" name="TextBox 60">
              <a:extLst>
                <a:ext uri="{FF2B5EF4-FFF2-40B4-BE49-F238E27FC236}">
                  <a16:creationId xmlns:a16="http://schemas.microsoft.com/office/drawing/2014/main" id="{D7DC3E9E-4749-4168-9552-331A541FBC81}"/>
                </a:ext>
              </a:extLst>
            </p:cNvPr>
            <p:cNvSpPr txBox="1"/>
            <p:nvPr/>
          </p:nvSpPr>
          <p:spPr>
            <a:xfrm>
              <a:off x="2161695" y="2031442"/>
              <a:ext cx="4916327" cy="653272"/>
            </a:xfrm>
            <a:prstGeom prst="rect">
              <a:avLst/>
            </a:prstGeom>
            <a:noFill/>
          </p:spPr>
          <p:txBody>
            <a:bodyPr wrap="square" rtlCol="0">
              <a:spAutoFit/>
            </a:bodyPr>
            <a:lstStyle/>
            <a:p>
              <a:pPr algn="ctr"/>
              <a:endParaRPr lang="en-IN" sz="24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12F82DC-4FCD-4E1A-ACD2-7CD2A43CBB5F}"/>
              </a:ext>
            </a:extLst>
          </p:cNvPr>
          <p:cNvGrpSpPr/>
          <p:nvPr/>
        </p:nvGrpSpPr>
        <p:grpSpPr>
          <a:xfrm>
            <a:off x="7334491" y="1445041"/>
            <a:ext cx="4544696" cy="1080671"/>
            <a:chOff x="735248" y="1707024"/>
            <a:chExt cx="6430901" cy="1529186"/>
          </a:xfrm>
        </p:grpSpPr>
        <p:sp>
          <p:nvSpPr>
            <p:cNvPr id="63" name="Rectangle: Rounded Corners 62">
              <a:extLst>
                <a:ext uri="{FF2B5EF4-FFF2-40B4-BE49-F238E27FC236}">
                  <a16:creationId xmlns:a16="http://schemas.microsoft.com/office/drawing/2014/main" id="{061B3DBF-4273-45E1-B17F-3F33EE34723D}"/>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64" name="Rectangle: Rounded Corners 63">
              <a:extLst>
                <a:ext uri="{FF2B5EF4-FFF2-40B4-BE49-F238E27FC236}">
                  <a16:creationId xmlns:a16="http://schemas.microsoft.com/office/drawing/2014/main" id="{EBE4C5AC-1C76-42FE-A66F-19399FEAFE69}"/>
                </a:ext>
              </a:extLst>
            </p:cNvPr>
            <p:cNvSpPr/>
            <p:nvPr/>
          </p:nvSpPr>
          <p:spPr>
            <a:xfrm>
              <a:off x="1868435" y="1707024"/>
              <a:ext cx="5297714" cy="1348233"/>
            </a:xfrm>
            <a:prstGeom prst="roundRect">
              <a:avLst>
                <a:gd name="adj" fmla="val 5902"/>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5" name="Freeform: Shape 64">
              <a:extLst>
                <a:ext uri="{FF2B5EF4-FFF2-40B4-BE49-F238E27FC236}">
                  <a16:creationId xmlns:a16="http://schemas.microsoft.com/office/drawing/2014/main" id="{7A911D41-34EC-4D31-882E-771582F195A7}"/>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IN" sz="2400" dirty="0"/>
            </a:p>
          </p:txBody>
        </p:sp>
        <p:sp>
          <p:nvSpPr>
            <p:cNvPr id="66" name="TextBox 65">
              <a:extLst>
                <a:ext uri="{FF2B5EF4-FFF2-40B4-BE49-F238E27FC236}">
                  <a16:creationId xmlns:a16="http://schemas.microsoft.com/office/drawing/2014/main" id="{25DC5C38-9B36-44E8-A7E3-5AFB2BDD3B5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07</a:t>
              </a:r>
            </a:p>
          </p:txBody>
        </p:sp>
        <p:sp>
          <p:nvSpPr>
            <p:cNvPr id="67" name="TextBox 66">
              <a:extLst>
                <a:ext uri="{FF2B5EF4-FFF2-40B4-BE49-F238E27FC236}">
                  <a16:creationId xmlns:a16="http://schemas.microsoft.com/office/drawing/2014/main" id="{F887E711-9C4C-45DF-9D8E-ED24E2D4ED78}"/>
                </a:ext>
              </a:extLst>
            </p:cNvPr>
            <p:cNvSpPr txBox="1"/>
            <p:nvPr/>
          </p:nvSpPr>
          <p:spPr>
            <a:xfrm>
              <a:off x="2014579" y="1963960"/>
              <a:ext cx="4956922" cy="653272"/>
            </a:xfrm>
            <a:prstGeom prst="rect">
              <a:avLst/>
            </a:prstGeom>
            <a:noFill/>
          </p:spPr>
          <p:txBody>
            <a:bodyPr wrap="square" rtlCol="0">
              <a:spAutoFit/>
            </a:bodyPr>
            <a:lstStyle/>
            <a:p>
              <a:pPr algn="ctr"/>
              <a:endParaRPr lang="en-IN" sz="24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FAB74E40-1563-4BAC-8061-C9E16EC81448}"/>
              </a:ext>
            </a:extLst>
          </p:cNvPr>
          <p:cNvGrpSpPr/>
          <p:nvPr/>
        </p:nvGrpSpPr>
        <p:grpSpPr>
          <a:xfrm>
            <a:off x="7734900" y="2747527"/>
            <a:ext cx="4544696" cy="1080671"/>
            <a:chOff x="735248" y="1707024"/>
            <a:chExt cx="6430901" cy="1529186"/>
          </a:xfrm>
        </p:grpSpPr>
        <p:sp>
          <p:nvSpPr>
            <p:cNvPr id="69" name="Rectangle: Rounded Corners 68">
              <a:extLst>
                <a:ext uri="{FF2B5EF4-FFF2-40B4-BE49-F238E27FC236}">
                  <a16:creationId xmlns:a16="http://schemas.microsoft.com/office/drawing/2014/main" id="{D12B53AC-6CA5-424A-9503-E893D4893055}"/>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70" name="Rectangle: Rounded Corners 69">
              <a:extLst>
                <a:ext uri="{FF2B5EF4-FFF2-40B4-BE49-F238E27FC236}">
                  <a16:creationId xmlns:a16="http://schemas.microsoft.com/office/drawing/2014/main" id="{8E953F91-4B86-48DE-8B47-71D9E05E199C}"/>
                </a:ext>
              </a:extLst>
            </p:cNvPr>
            <p:cNvSpPr/>
            <p:nvPr/>
          </p:nvSpPr>
          <p:spPr>
            <a:xfrm>
              <a:off x="1868435" y="1707024"/>
              <a:ext cx="5297714" cy="1348233"/>
            </a:xfrm>
            <a:prstGeom prst="roundRect">
              <a:avLst>
                <a:gd name="adj" fmla="val 5902"/>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1" name="Freeform: Shape 70">
              <a:extLst>
                <a:ext uri="{FF2B5EF4-FFF2-40B4-BE49-F238E27FC236}">
                  <a16:creationId xmlns:a16="http://schemas.microsoft.com/office/drawing/2014/main" id="{973224AA-B2DD-4B9D-B16E-88F417D4E056}"/>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sz="2400" dirty="0"/>
            </a:p>
          </p:txBody>
        </p:sp>
        <p:sp>
          <p:nvSpPr>
            <p:cNvPr id="72" name="TextBox 71">
              <a:extLst>
                <a:ext uri="{FF2B5EF4-FFF2-40B4-BE49-F238E27FC236}">
                  <a16:creationId xmlns:a16="http://schemas.microsoft.com/office/drawing/2014/main" id="{7A413677-65F5-432B-B7C8-621709DF3300}"/>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08</a:t>
              </a:r>
            </a:p>
          </p:txBody>
        </p:sp>
      </p:grpSp>
      <p:grpSp>
        <p:nvGrpSpPr>
          <p:cNvPr id="73" name="Group 72">
            <a:extLst>
              <a:ext uri="{FF2B5EF4-FFF2-40B4-BE49-F238E27FC236}">
                <a16:creationId xmlns:a16="http://schemas.microsoft.com/office/drawing/2014/main" id="{B2E743BF-D781-4166-863E-FB6901DE378F}"/>
              </a:ext>
            </a:extLst>
          </p:cNvPr>
          <p:cNvGrpSpPr/>
          <p:nvPr/>
        </p:nvGrpSpPr>
        <p:grpSpPr>
          <a:xfrm>
            <a:off x="7549686" y="3950978"/>
            <a:ext cx="4544696" cy="1080671"/>
            <a:chOff x="735248" y="1707024"/>
            <a:chExt cx="6430901" cy="1529186"/>
          </a:xfrm>
        </p:grpSpPr>
        <p:sp>
          <p:nvSpPr>
            <p:cNvPr id="74" name="Rectangle: Rounded Corners 73">
              <a:extLst>
                <a:ext uri="{FF2B5EF4-FFF2-40B4-BE49-F238E27FC236}">
                  <a16:creationId xmlns:a16="http://schemas.microsoft.com/office/drawing/2014/main" id="{8E45FB54-F35E-4CF7-921B-97E5C056FC5B}"/>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75" name="Rectangle: Rounded Corners 74">
              <a:extLst>
                <a:ext uri="{FF2B5EF4-FFF2-40B4-BE49-F238E27FC236}">
                  <a16:creationId xmlns:a16="http://schemas.microsoft.com/office/drawing/2014/main" id="{56D389D7-997F-4377-93AF-3848C02950A1}"/>
                </a:ext>
              </a:extLst>
            </p:cNvPr>
            <p:cNvSpPr/>
            <p:nvPr/>
          </p:nvSpPr>
          <p:spPr>
            <a:xfrm>
              <a:off x="1868435" y="1707024"/>
              <a:ext cx="5297714" cy="1348233"/>
            </a:xfrm>
            <a:prstGeom prst="roundRect">
              <a:avLst>
                <a:gd name="adj" fmla="val 5902"/>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6" name="Freeform: Shape 75">
              <a:extLst>
                <a:ext uri="{FF2B5EF4-FFF2-40B4-BE49-F238E27FC236}">
                  <a16:creationId xmlns:a16="http://schemas.microsoft.com/office/drawing/2014/main" id="{8D337462-BC53-4EFB-BE24-09780F1F8F14}"/>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sz="2400" dirty="0"/>
            </a:p>
          </p:txBody>
        </p:sp>
        <p:sp>
          <p:nvSpPr>
            <p:cNvPr id="77" name="TextBox 76">
              <a:extLst>
                <a:ext uri="{FF2B5EF4-FFF2-40B4-BE49-F238E27FC236}">
                  <a16:creationId xmlns:a16="http://schemas.microsoft.com/office/drawing/2014/main" id="{5D90C2F3-347B-4E86-9532-5E150FB614D9}"/>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09</a:t>
              </a:r>
            </a:p>
          </p:txBody>
        </p:sp>
        <p:sp>
          <p:nvSpPr>
            <p:cNvPr id="78" name="TextBox 77">
              <a:extLst>
                <a:ext uri="{FF2B5EF4-FFF2-40B4-BE49-F238E27FC236}">
                  <a16:creationId xmlns:a16="http://schemas.microsoft.com/office/drawing/2014/main" id="{08DC9508-CD88-4AA9-ABD7-F9F3CC9F335B}"/>
                </a:ext>
              </a:extLst>
            </p:cNvPr>
            <p:cNvSpPr txBox="1"/>
            <p:nvPr/>
          </p:nvSpPr>
          <p:spPr>
            <a:xfrm>
              <a:off x="1774548" y="2027672"/>
              <a:ext cx="5368996" cy="740374"/>
            </a:xfrm>
            <a:prstGeom prst="rect">
              <a:avLst/>
            </a:prstGeom>
            <a:noFill/>
          </p:spPr>
          <p:txBody>
            <a:bodyPr wrap="square" rtlCol="0">
              <a:spAutoFit/>
            </a:bodyPr>
            <a:lstStyle/>
            <a:p>
              <a:pPr algn="ctr"/>
              <a:r>
                <a:rPr lang="en-IN" sz="2800" dirty="0">
                  <a:latin typeface="Times New Roman" panose="02020603050405020304" pitchFamily="18" charset="0"/>
                  <a:ea typeface="Open Sans Condensed Light" panose="020B0306030504020204" pitchFamily="34" charset="0"/>
                  <a:cs typeface="Times New Roman" panose="02020603050405020304" pitchFamily="18" charset="0"/>
                </a:rPr>
                <a:t>Tools and Technologies</a:t>
              </a:r>
            </a:p>
          </p:txBody>
        </p:sp>
      </p:grpSp>
      <p:grpSp>
        <p:nvGrpSpPr>
          <p:cNvPr id="79" name="Group 78">
            <a:extLst>
              <a:ext uri="{FF2B5EF4-FFF2-40B4-BE49-F238E27FC236}">
                <a16:creationId xmlns:a16="http://schemas.microsoft.com/office/drawing/2014/main" id="{650F07EC-0109-4E35-850B-F5DC398B174A}"/>
              </a:ext>
            </a:extLst>
          </p:cNvPr>
          <p:cNvGrpSpPr/>
          <p:nvPr/>
        </p:nvGrpSpPr>
        <p:grpSpPr>
          <a:xfrm>
            <a:off x="6557673" y="5305959"/>
            <a:ext cx="4544696" cy="1080671"/>
            <a:chOff x="735248" y="1707024"/>
            <a:chExt cx="6430901" cy="1529186"/>
          </a:xfrm>
        </p:grpSpPr>
        <p:sp>
          <p:nvSpPr>
            <p:cNvPr id="80" name="Rectangle: Rounded Corners 79">
              <a:extLst>
                <a:ext uri="{FF2B5EF4-FFF2-40B4-BE49-F238E27FC236}">
                  <a16:creationId xmlns:a16="http://schemas.microsoft.com/office/drawing/2014/main" id="{50BA2931-9B6E-4AC0-8717-EA341F8D2E84}"/>
                </a:ext>
              </a:extLst>
            </p:cNvPr>
            <p:cNvSpPr/>
            <p:nvPr/>
          </p:nvSpPr>
          <p:spPr>
            <a:xfrm>
              <a:off x="735248" y="1887977"/>
              <a:ext cx="5297714" cy="1348233"/>
            </a:xfrm>
            <a:prstGeom prst="roundRect">
              <a:avLst>
                <a:gd name="adj" fmla="val 5902"/>
              </a:avLst>
            </a:prstGeom>
            <a:solidFill>
              <a:schemeClr val="bg1"/>
            </a:solidFill>
            <a:ln>
              <a:noFill/>
            </a:ln>
            <a:effectLst>
              <a:outerShdw blurRad="3810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1" name="Rectangle: Rounded Corners 80">
              <a:extLst>
                <a:ext uri="{FF2B5EF4-FFF2-40B4-BE49-F238E27FC236}">
                  <a16:creationId xmlns:a16="http://schemas.microsoft.com/office/drawing/2014/main" id="{9946400E-EF58-4D7F-8501-8E3685FACA01}"/>
                </a:ext>
              </a:extLst>
            </p:cNvPr>
            <p:cNvSpPr/>
            <p:nvPr/>
          </p:nvSpPr>
          <p:spPr>
            <a:xfrm>
              <a:off x="1868435" y="1707024"/>
              <a:ext cx="5297714" cy="1348233"/>
            </a:xfrm>
            <a:prstGeom prst="roundRect">
              <a:avLst>
                <a:gd name="adj" fmla="val 5902"/>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2" name="Freeform: Shape 81">
              <a:extLst>
                <a:ext uri="{FF2B5EF4-FFF2-40B4-BE49-F238E27FC236}">
                  <a16:creationId xmlns:a16="http://schemas.microsoft.com/office/drawing/2014/main" id="{BF37C867-50C1-4C14-BB9B-3DCCB20E6DFA}"/>
                </a:ext>
              </a:extLst>
            </p:cNvPr>
            <p:cNvSpPr/>
            <p:nvPr/>
          </p:nvSpPr>
          <p:spPr>
            <a:xfrm>
              <a:off x="1921019" y="1783024"/>
              <a:ext cx="5222525" cy="1256192"/>
            </a:xfrm>
            <a:custGeom>
              <a:avLst/>
              <a:gdLst>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5222525 w 5222525"/>
                <a:gd name="connsiteY5" fmla="*/ 0 h 1256192"/>
                <a:gd name="connsiteX0" fmla="*/ 5222525 w 5222525"/>
                <a:gd name="connsiteY0" fmla="*/ 4453 h 1260645"/>
                <a:gd name="connsiteX1" fmla="*/ 5222525 w 5222525"/>
                <a:gd name="connsiteY1" fmla="*/ 1181072 h 1260645"/>
                <a:gd name="connsiteX2" fmla="*/ 5142952 w 5222525"/>
                <a:gd name="connsiteY2" fmla="*/ 1260645 h 1260645"/>
                <a:gd name="connsiteX3" fmla="*/ 4384 w 5222525"/>
                <a:gd name="connsiteY3" fmla="*/ 1260645 h 1260645"/>
                <a:gd name="connsiteX4" fmla="*/ 0 w 5222525"/>
                <a:gd name="connsiteY4" fmla="*/ 1259760 h 1260645"/>
                <a:gd name="connsiteX5" fmla="*/ 3030612 w 5222525"/>
                <a:gd name="connsiteY5" fmla="*/ 796188 h 1260645"/>
                <a:gd name="connsiteX6" fmla="*/ 5222525 w 5222525"/>
                <a:gd name="connsiteY6" fmla="*/ 4453 h 126064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4273 h 1260465"/>
                <a:gd name="connsiteX1" fmla="*/ 5222525 w 5222525"/>
                <a:gd name="connsiteY1" fmla="*/ 1180892 h 1260465"/>
                <a:gd name="connsiteX2" fmla="*/ 5142952 w 5222525"/>
                <a:gd name="connsiteY2" fmla="*/ 1260465 h 1260465"/>
                <a:gd name="connsiteX3" fmla="*/ 4384 w 5222525"/>
                <a:gd name="connsiteY3" fmla="*/ 1260465 h 1260465"/>
                <a:gd name="connsiteX4" fmla="*/ 0 w 5222525"/>
                <a:gd name="connsiteY4" fmla="*/ 1259580 h 1260465"/>
                <a:gd name="connsiteX5" fmla="*/ 3030612 w 5222525"/>
                <a:gd name="connsiteY5" fmla="*/ 796008 h 1260465"/>
                <a:gd name="connsiteX6" fmla="*/ 5222525 w 5222525"/>
                <a:gd name="connsiteY6" fmla="*/ 4273 h 1260465"/>
                <a:gd name="connsiteX0" fmla="*/ 5222525 w 5222525"/>
                <a:gd name="connsiteY0" fmla="*/ 0 h 1256192"/>
                <a:gd name="connsiteX1" fmla="*/ 5222525 w 5222525"/>
                <a:gd name="connsiteY1" fmla="*/ 1176619 h 1256192"/>
                <a:gd name="connsiteX2" fmla="*/ 5142952 w 5222525"/>
                <a:gd name="connsiteY2" fmla="*/ 1256192 h 1256192"/>
                <a:gd name="connsiteX3" fmla="*/ 4384 w 5222525"/>
                <a:gd name="connsiteY3" fmla="*/ 1256192 h 1256192"/>
                <a:gd name="connsiteX4" fmla="*/ 0 w 5222525"/>
                <a:gd name="connsiteY4" fmla="*/ 1255307 h 1256192"/>
                <a:gd name="connsiteX5" fmla="*/ 3030612 w 5222525"/>
                <a:gd name="connsiteY5" fmla="*/ 791735 h 1256192"/>
                <a:gd name="connsiteX6" fmla="*/ 5222525 w 5222525"/>
                <a:gd name="connsiteY6" fmla="*/ 0 h 125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2525" h="1256192">
                  <a:moveTo>
                    <a:pt x="5222525" y="0"/>
                  </a:moveTo>
                  <a:lnTo>
                    <a:pt x="5222525" y="1176619"/>
                  </a:lnTo>
                  <a:cubicBezTo>
                    <a:pt x="5222525" y="1220566"/>
                    <a:pt x="5186899" y="1256192"/>
                    <a:pt x="5142952" y="1256192"/>
                  </a:cubicBezTo>
                  <a:lnTo>
                    <a:pt x="4384" y="1256192"/>
                  </a:lnTo>
                  <a:lnTo>
                    <a:pt x="0" y="1255307"/>
                  </a:lnTo>
                  <a:cubicBezTo>
                    <a:pt x="504371" y="1177898"/>
                    <a:pt x="2085240" y="1000953"/>
                    <a:pt x="3030612" y="791735"/>
                  </a:cubicBezTo>
                  <a:cubicBezTo>
                    <a:pt x="4065924" y="612498"/>
                    <a:pt x="4707304" y="370568"/>
                    <a:pt x="5222525" y="0"/>
                  </a:cubicBezTo>
                  <a:close/>
                </a:path>
              </a:pathLst>
            </a:cu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sz="2400" dirty="0"/>
            </a:p>
          </p:txBody>
        </p:sp>
        <p:sp>
          <p:nvSpPr>
            <p:cNvPr id="83" name="TextBox 82">
              <a:extLst>
                <a:ext uri="{FF2B5EF4-FFF2-40B4-BE49-F238E27FC236}">
                  <a16:creationId xmlns:a16="http://schemas.microsoft.com/office/drawing/2014/main" id="{0E30CA33-504F-43B9-9959-6263FAA1E7F6}"/>
                </a:ext>
              </a:extLst>
            </p:cNvPr>
            <p:cNvSpPr txBox="1"/>
            <p:nvPr/>
          </p:nvSpPr>
          <p:spPr>
            <a:xfrm>
              <a:off x="786839" y="2239464"/>
              <a:ext cx="1139253" cy="653272"/>
            </a:xfrm>
            <a:prstGeom prst="rect">
              <a:avLst/>
            </a:prstGeom>
            <a:noFill/>
          </p:spPr>
          <p:txBody>
            <a:bodyPr wrap="square" rtlCol="0">
              <a:spAutoFit/>
            </a:bodyPr>
            <a:lstStyle/>
            <a:p>
              <a:r>
                <a:rPr lang="en-IN" sz="2400" dirty="0">
                  <a:solidFill>
                    <a:schemeClr val="bg2">
                      <a:lumMod val="50000"/>
                    </a:schemeClr>
                  </a:solidFill>
                  <a:latin typeface="Eurostile BQ" pitchFamily="50" charset="0"/>
                </a:rPr>
                <a:t>10</a:t>
              </a:r>
            </a:p>
          </p:txBody>
        </p:sp>
        <p:sp>
          <p:nvSpPr>
            <p:cNvPr id="84" name="TextBox 83">
              <a:extLst>
                <a:ext uri="{FF2B5EF4-FFF2-40B4-BE49-F238E27FC236}">
                  <a16:creationId xmlns:a16="http://schemas.microsoft.com/office/drawing/2014/main" id="{E02EBEB3-0C70-43F9-92A1-E1E87C89BDAA}"/>
                </a:ext>
              </a:extLst>
            </p:cNvPr>
            <p:cNvSpPr txBox="1"/>
            <p:nvPr/>
          </p:nvSpPr>
          <p:spPr>
            <a:xfrm>
              <a:off x="2211118" y="2089786"/>
              <a:ext cx="4016929" cy="740374"/>
            </a:xfrm>
            <a:prstGeom prst="rect">
              <a:avLst/>
            </a:prstGeom>
            <a:noFill/>
          </p:spPr>
          <p:txBody>
            <a:bodyPr wrap="square" rtlCol="0">
              <a:spAutoFit/>
            </a:bodyPr>
            <a:lstStyle/>
            <a:p>
              <a:pPr algn="ctr"/>
              <a:r>
                <a:rPr lang="en-US" sz="2800" dirty="0">
                  <a:latin typeface="Times New Roman" panose="02020603050405020304" pitchFamily="18" charset="0"/>
                  <a:ea typeface="Open Sans Condensed Light" panose="020B0306030504020204" pitchFamily="34" charset="0"/>
                  <a:cs typeface="Times New Roman" panose="02020603050405020304" pitchFamily="18" charset="0"/>
                </a:rPr>
                <a:t>R</a:t>
              </a:r>
              <a:r>
                <a:rPr lang="en-IN" sz="2800" dirty="0" err="1">
                  <a:latin typeface="Times New Roman" panose="02020603050405020304" pitchFamily="18" charset="0"/>
                  <a:ea typeface="Open Sans Condensed Light" panose="020B0306030504020204" pitchFamily="34" charset="0"/>
                  <a:cs typeface="Times New Roman" panose="02020603050405020304" pitchFamily="18" charset="0"/>
                </a:rPr>
                <a:t>eferences</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grpSp>
      <p:grpSp>
        <p:nvGrpSpPr>
          <p:cNvPr id="85" name="Group 84">
            <a:extLst>
              <a:ext uri="{FF2B5EF4-FFF2-40B4-BE49-F238E27FC236}">
                <a16:creationId xmlns:a16="http://schemas.microsoft.com/office/drawing/2014/main" id="{3D70C450-1549-45DD-A08C-FBB78ABB2605}"/>
              </a:ext>
            </a:extLst>
          </p:cNvPr>
          <p:cNvGrpSpPr/>
          <p:nvPr/>
        </p:nvGrpSpPr>
        <p:grpSpPr>
          <a:xfrm>
            <a:off x="4535473" y="1909304"/>
            <a:ext cx="3151954" cy="3390899"/>
            <a:chOff x="143491" y="877717"/>
            <a:chExt cx="4822946" cy="5188567"/>
          </a:xfrm>
        </p:grpSpPr>
        <p:sp>
          <p:nvSpPr>
            <p:cNvPr id="86" name="Oval 85">
              <a:extLst>
                <a:ext uri="{FF2B5EF4-FFF2-40B4-BE49-F238E27FC236}">
                  <a16:creationId xmlns:a16="http://schemas.microsoft.com/office/drawing/2014/main" id="{51919402-5896-4C6C-A41F-3F8E30A48758}"/>
                </a:ext>
              </a:extLst>
            </p:cNvPr>
            <p:cNvSpPr/>
            <p:nvPr/>
          </p:nvSpPr>
          <p:spPr>
            <a:xfrm>
              <a:off x="143491" y="5713860"/>
              <a:ext cx="4822946" cy="352424"/>
            </a:xfrm>
            <a:prstGeom prst="ellipse">
              <a:avLst/>
            </a:prstGeom>
            <a:solidFill>
              <a:schemeClr val="bg1">
                <a:lumMod val="8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7" name="Group 86">
              <a:extLst>
                <a:ext uri="{FF2B5EF4-FFF2-40B4-BE49-F238E27FC236}">
                  <a16:creationId xmlns:a16="http://schemas.microsoft.com/office/drawing/2014/main" id="{78A2EE2E-95F0-4E96-A1FE-999059F3D5BF}"/>
                </a:ext>
              </a:extLst>
            </p:cNvPr>
            <p:cNvGrpSpPr/>
            <p:nvPr/>
          </p:nvGrpSpPr>
          <p:grpSpPr>
            <a:xfrm rot="21360000" flipH="1">
              <a:off x="3346190" y="3885513"/>
              <a:ext cx="537181" cy="2085475"/>
              <a:chOff x="4256303" y="3707402"/>
              <a:chExt cx="537181" cy="2085475"/>
            </a:xfrm>
          </p:grpSpPr>
          <p:sp>
            <p:nvSpPr>
              <p:cNvPr id="103" name="Rectangle: Rounded Corners 102">
                <a:extLst>
                  <a:ext uri="{FF2B5EF4-FFF2-40B4-BE49-F238E27FC236}">
                    <a16:creationId xmlns:a16="http://schemas.microsoft.com/office/drawing/2014/main" id="{8DF63113-A599-46AA-9896-615EFBE2BC44}"/>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Rectangle 103">
                <a:extLst>
                  <a:ext uri="{FF2B5EF4-FFF2-40B4-BE49-F238E27FC236}">
                    <a16:creationId xmlns:a16="http://schemas.microsoft.com/office/drawing/2014/main" id="{D7C357A5-11A7-48E0-8631-B30923264364}"/>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8" name="Rectangle: Rounded Corners 87">
              <a:extLst>
                <a:ext uri="{FF2B5EF4-FFF2-40B4-BE49-F238E27FC236}">
                  <a16:creationId xmlns:a16="http://schemas.microsoft.com/office/drawing/2014/main" id="{B015D316-8BC5-437C-ABF9-742BBBB635E8}"/>
                </a:ext>
              </a:extLst>
            </p:cNvPr>
            <p:cNvSpPr/>
            <p:nvPr/>
          </p:nvSpPr>
          <p:spPr>
            <a:xfrm>
              <a:off x="2385758" y="3902301"/>
              <a:ext cx="216000" cy="2085475"/>
            </a:xfrm>
            <a:prstGeom prst="roundRect">
              <a:avLst>
                <a:gd name="adj" fmla="val 50000"/>
              </a:avLst>
            </a:prstGeom>
            <a:solidFill>
              <a:srgbClr val="D282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9" name="Group 88">
              <a:extLst>
                <a:ext uri="{FF2B5EF4-FFF2-40B4-BE49-F238E27FC236}">
                  <a16:creationId xmlns:a16="http://schemas.microsoft.com/office/drawing/2014/main" id="{73D2F52D-A86D-436C-A534-028B79523923}"/>
                </a:ext>
              </a:extLst>
            </p:cNvPr>
            <p:cNvGrpSpPr/>
            <p:nvPr/>
          </p:nvGrpSpPr>
          <p:grpSpPr>
            <a:xfrm rot="240000">
              <a:off x="1104144" y="3913504"/>
              <a:ext cx="537181" cy="2085475"/>
              <a:chOff x="4256303" y="3707402"/>
              <a:chExt cx="537181" cy="2085475"/>
            </a:xfrm>
          </p:grpSpPr>
          <p:sp>
            <p:nvSpPr>
              <p:cNvPr id="101" name="Rectangle: Rounded Corners 100">
                <a:extLst>
                  <a:ext uri="{FF2B5EF4-FFF2-40B4-BE49-F238E27FC236}">
                    <a16:creationId xmlns:a16="http://schemas.microsoft.com/office/drawing/2014/main" id="{B427024C-FE59-4CE5-A7DC-F94A4C5BA5E0}"/>
                  </a:ext>
                </a:extLst>
              </p:cNvPr>
              <p:cNvSpPr/>
              <p:nvPr/>
            </p:nvSpPr>
            <p:spPr>
              <a:xfrm rot="1500000">
                <a:off x="4256303" y="3707402"/>
                <a:ext cx="216000" cy="2085475"/>
              </a:xfrm>
              <a:prstGeom prst="roundRect">
                <a:avLst>
                  <a:gd name="adj" fmla="val 50000"/>
                </a:avLst>
              </a:prstGeom>
              <a:solidFill>
                <a:srgbClr val="DBAD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Rectangle 101">
                <a:extLst>
                  <a:ext uri="{FF2B5EF4-FFF2-40B4-BE49-F238E27FC236}">
                    <a16:creationId xmlns:a16="http://schemas.microsoft.com/office/drawing/2014/main" id="{8ACC6DFC-EE1F-418E-AE73-A02D5C4FD3E9}"/>
                  </a:ext>
                </a:extLst>
              </p:cNvPr>
              <p:cNvSpPr/>
              <p:nvPr/>
            </p:nvSpPr>
            <p:spPr>
              <a:xfrm rot="1500000">
                <a:off x="4577484" y="3995678"/>
                <a:ext cx="216000" cy="132261"/>
              </a:xfrm>
              <a:prstGeom prst="rect">
                <a:avLst/>
              </a:prstGeom>
              <a:solidFill>
                <a:srgbClr val="D28232">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0" name="Oval 89">
              <a:extLst>
                <a:ext uri="{FF2B5EF4-FFF2-40B4-BE49-F238E27FC236}">
                  <a16:creationId xmlns:a16="http://schemas.microsoft.com/office/drawing/2014/main" id="{2D54F5D5-E4DA-41D4-95F6-9282D7CD224A}"/>
                </a:ext>
              </a:extLst>
            </p:cNvPr>
            <p:cNvSpPr/>
            <p:nvPr/>
          </p:nvSpPr>
          <p:spPr>
            <a:xfrm rot="19560000">
              <a:off x="667622" y="877717"/>
              <a:ext cx="3600000" cy="3600000"/>
            </a:xfrm>
            <a:prstGeom prst="ellipse">
              <a:avLst/>
            </a:prstGeom>
            <a:gradFill flip="none" rotWithShape="1">
              <a:gsLst>
                <a:gs pos="0">
                  <a:srgbClr val="0D3055"/>
                </a:gs>
                <a:gs pos="100000">
                  <a:srgbClr val="154C89"/>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1" name="Oval 90">
              <a:extLst>
                <a:ext uri="{FF2B5EF4-FFF2-40B4-BE49-F238E27FC236}">
                  <a16:creationId xmlns:a16="http://schemas.microsoft.com/office/drawing/2014/main" id="{172FF35D-32B8-497F-A430-76425EA17A73}"/>
                </a:ext>
              </a:extLst>
            </p:cNvPr>
            <p:cNvSpPr/>
            <p:nvPr/>
          </p:nvSpPr>
          <p:spPr>
            <a:xfrm rot="19560000">
              <a:off x="1027622" y="1237717"/>
              <a:ext cx="2880000" cy="2880000"/>
            </a:xfrm>
            <a:prstGeom prst="ellipse">
              <a:avLst/>
            </a:prstGeom>
            <a:gradFill flip="none" rotWithShape="1">
              <a:gsLst>
                <a:gs pos="0">
                  <a:srgbClr val="00A4AC"/>
                </a:gs>
                <a:gs pos="100000">
                  <a:srgbClr val="00C2CC"/>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2" name="Oval 91">
              <a:extLst>
                <a:ext uri="{FF2B5EF4-FFF2-40B4-BE49-F238E27FC236}">
                  <a16:creationId xmlns:a16="http://schemas.microsoft.com/office/drawing/2014/main" id="{FCDF6702-62EB-41B4-9125-06F0A9DE8121}"/>
                </a:ext>
              </a:extLst>
            </p:cNvPr>
            <p:cNvSpPr/>
            <p:nvPr/>
          </p:nvSpPr>
          <p:spPr>
            <a:xfrm rot="19560000">
              <a:off x="1387622" y="1597717"/>
              <a:ext cx="2160000" cy="2160000"/>
            </a:xfrm>
            <a:prstGeom prst="ellipse">
              <a:avLst/>
            </a:prstGeom>
            <a:gradFill flip="none" rotWithShape="1">
              <a:gsLst>
                <a:gs pos="0">
                  <a:srgbClr val="B85A04"/>
                </a:gs>
                <a:gs pos="100000">
                  <a:srgbClr val="FA7E0A"/>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3" name="Oval 92">
              <a:extLst>
                <a:ext uri="{FF2B5EF4-FFF2-40B4-BE49-F238E27FC236}">
                  <a16:creationId xmlns:a16="http://schemas.microsoft.com/office/drawing/2014/main" id="{D7040211-E0C8-4E06-B914-9188663B8401}"/>
                </a:ext>
              </a:extLst>
            </p:cNvPr>
            <p:cNvSpPr/>
            <p:nvPr/>
          </p:nvSpPr>
          <p:spPr>
            <a:xfrm rot="19560000">
              <a:off x="1747622" y="1957717"/>
              <a:ext cx="1440000" cy="1440000"/>
            </a:xfrm>
            <a:prstGeom prst="ellipse">
              <a:avLst/>
            </a:prstGeom>
            <a:gradFill flip="none" rotWithShape="1">
              <a:gsLst>
                <a:gs pos="0">
                  <a:srgbClr val="E20D43"/>
                </a:gs>
                <a:gs pos="100000">
                  <a:srgbClr val="F33567"/>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4" name="Oval 93">
              <a:extLst>
                <a:ext uri="{FF2B5EF4-FFF2-40B4-BE49-F238E27FC236}">
                  <a16:creationId xmlns:a16="http://schemas.microsoft.com/office/drawing/2014/main" id="{DDCCA94F-B754-4487-B4B5-C4DE6DAD905F}"/>
                </a:ext>
              </a:extLst>
            </p:cNvPr>
            <p:cNvSpPr/>
            <p:nvPr/>
          </p:nvSpPr>
          <p:spPr>
            <a:xfrm rot="19560000">
              <a:off x="2107622" y="2317717"/>
              <a:ext cx="720000" cy="720000"/>
            </a:xfrm>
            <a:prstGeom prst="ellipse">
              <a:avLst/>
            </a:prstGeom>
            <a:gradFill flip="none" rotWithShape="1">
              <a:gsLst>
                <a:gs pos="0">
                  <a:schemeClr val="bg1">
                    <a:lumMod val="65000"/>
                  </a:schemeClr>
                </a:gs>
                <a:gs pos="100000">
                  <a:schemeClr val="bg1">
                    <a:lumMod val="85000"/>
                  </a:schemeClr>
                </a:gs>
              </a:gsLst>
              <a:lin ang="18900000" scaled="1"/>
              <a:tileRect/>
            </a:gradFill>
            <a:ln>
              <a:noFill/>
            </a:ln>
            <a:effectLst>
              <a:innerShdw blurRad="266700" dist="50800" dir="18900000">
                <a:schemeClr val="tx1">
                  <a:lumMod val="95000"/>
                  <a:lumOff val="5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95" name="Rectangle: Rounded Corners 94">
              <a:extLst>
                <a:ext uri="{FF2B5EF4-FFF2-40B4-BE49-F238E27FC236}">
                  <a16:creationId xmlns:a16="http://schemas.microsoft.com/office/drawing/2014/main" id="{7ECA81E0-0381-470B-97CD-C3B7461B79C0}"/>
                </a:ext>
              </a:extLst>
            </p:cNvPr>
            <p:cNvSpPr/>
            <p:nvPr/>
          </p:nvSpPr>
          <p:spPr>
            <a:xfrm rot="19560000">
              <a:off x="2966987" y="2511068"/>
              <a:ext cx="45719" cy="1800000"/>
            </a:xfrm>
            <a:prstGeom prst="roundRect">
              <a:avLst>
                <a:gd name="adj" fmla="val 50000"/>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6" name="Group 95">
              <a:extLst>
                <a:ext uri="{FF2B5EF4-FFF2-40B4-BE49-F238E27FC236}">
                  <a16:creationId xmlns:a16="http://schemas.microsoft.com/office/drawing/2014/main" id="{659C8D59-3273-4E3C-A383-5049E7A1B1B7}"/>
                </a:ext>
              </a:extLst>
            </p:cNvPr>
            <p:cNvGrpSpPr/>
            <p:nvPr/>
          </p:nvGrpSpPr>
          <p:grpSpPr>
            <a:xfrm>
              <a:off x="2261916" y="1247356"/>
              <a:ext cx="2556000" cy="757525"/>
              <a:chOff x="2261916" y="1247356"/>
              <a:chExt cx="2556000" cy="757525"/>
            </a:xfrm>
          </p:grpSpPr>
          <p:sp>
            <p:nvSpPr>
              <p:cNvPr id="97" name="Isosceles Triangle 96">
                <a:extLst>
                  <a:ext uri="{FF2B5EF4-FFF2-40B4-BE49-F238E27FC236}">
                    <a16:creationId xmlns:a16="http://schemas.microsoft.com/office/drawing/2014/main" id="{6B0A83E8-1915-4BEA-99B1-AEE2540C4970}"/>
                  </a:ext>
                </a:extLst>
              </p:cNvPr>
              <p:cNvSpPr/>
              <p:nvPr/>
            </p:nvSpPr>
            <p:spPr>
              <a:xfrm rot="14160000">
                <a:off x="4345638" y="1177835"/>
                <a:ext cx="115335" cy="256727"/>
              </a:xfrm>
              <a:prstGeom prst="triangle">
                <a:avLst>
                  <a:gd name="adj" fmla="val 0"/>
                </a:avLst>
              </a:prstGeom>
              <a:solidFill>
                <a:srgbClr val="F84E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Isosceles Triangle 97">
                <a:extLst>
                  <a:ext uri="{FF2B5EF4-FFF2-40B4-BE49-F238E27FC236}">
                    <a16:creationId xmlns:a16="http://schemas.microsoft.com/office/drawing/2014/main" id="{275D06F6-3930-4697-A7EA-1B745EF518AF}"/>
                  </a:ext>
                </a:extLst>
              </p:cNvPr>
              <p:cNvSpPr/>
              <p:nvPr/>
            </p:nvSpPr>
            <p:spPr>
              <a:xfrm rot="3360000" flipV="1">
                <a:off x="4432097" y="1306016"/>
                <a:ext cx="115335" cy="256727"/>
              </a:xfrm>
              <a:prstGeom prst="triangle">
                <a:avLst>
                  <a:gd name="adj" fmla="val 0"/>
                </a:avLst>
              </a:prstGeom>
              <a:solidFill>
                <a:srgbClr val="2C05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Rectangle: Rounded Corners 98">
                <a:extLst>
                  <a:ext uri="{FF2B5EF4-FFF2-40B4-BE49-F238E27FC236}">
                    <a16:creationId xmlns:a16="http://schemas.microsoft.com/office/drawing/2014/main" id="{3820EB92-07FC-48A4-AB28-A01F28886758}"/>
                  </a:ext>
                </a:extLst>
              </p:cNvPr>
              <p:cNvSpPr/>
              <p:nvPr/>
            </p:nvSpPr>
            <p:spPr>
              <a:xfrm rot="3360000">
                <a:off x="3517056" y="704022"/>
                <a:ext cx="45719" cy="2556000"/>
              </a:xfrm>
              <a:prstGeom prst="roundRect">
                <a:avLst>
                  <a:gd name="adj" fmla="val 50000"/>
                </a:avLst>
              </a:prstGeom>
              <a:solidFill>
                <a:srgbClr val="FB89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Freeform: Shape 99">
                <a:extLst>
                  <a:ext uri="{FF2B5EF4-FFF2-40B4-BE49-F238E27FC236}">
                    <a16:creationId xmlns:a16="http://schemas.microsoft.com/office/drawing/2014/main" id="{EAC89B81-C6D8-40F7-A3F2-29600111EE9E}"/>
                  </a:ext>
                </a:extLst>
              </p:cNvPr>
              <p:cNvSpPr/>
              <p:nvPr/>
            </p:nvSpPr>
            <p:spPr>
              <a:xfrm rot="3360000">
                <a:off x="4572350" y="1219415"/>
                <a:ext cx="45720" cy="101601"/>
              </a:xfrm>
              <a:custGeom>
                <a:avLst/>
                <a:gdLst>
                  <a:gd name="connsiteX0" fmla="*/ 0 w 45720"/>
                  <a:gd name="connsiteY0" fmla="*/ 101601 h 101601"/>
                  <a:gd name="connsiteX1" fmla="*/ 0 w 45720"/>
                  <a:gd name="connsiteY1" fmla="*/ 22861 h 101601"/>
                  <a:gd name="connsiteX2" fmla="*/ 22860 w 45720"/>
                  <a:gd name="connsiteY2" fmla="*/ 0 h 101601"/>
                  <a:gd name="connsiteX3" fmla="*/ 45720 w 45720"/>
                  <a:gd name="connsiteY3" fmla="*/ 22861 h 101601"/>
                  <a:gd name="connsiteX4" fmla="*/ 45720 w 45720"/>
                  <a:gd name="connsiteY4" fmla="*/ 101601 h 10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 h="101601">
                    <a:moveTo>
                      <a:pt x="0" y="101601"/>
                    </a:moveTo>
                    <a:lnTo>
                      <a:pt x="0" y="22861"/>
                    </a:lnTo>
                    <a:cubicBezTo>
                      <a:pt x="0" y="10237"/>
                      <a:pt x="10235" y="0"/>
                      <a:pt x="22860" y="0"/>
                    </a:cubicBezTo>
                    <a:cubicBezTo>
                      <a:pt x="35485" y="0"/>
                      <a:pt x="45720" y="10237"/>
                      <a:pt x="45720" y="22861"/>
                    </a:cubicBezTo>
                    <a:lnTo>
                      <a:pt x="45720" y="101601"/>
                    </a:lnTo>
                    <a:close/>
                  </a:path>
                </a:pathLst>
              </a:custGeom>
              <a:solidFill>
                <a:srgbClr val="3D1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05" name="TextBox 104">
            <a:extLst>
              <a:ext uri="{FF2B5EF4-FFF2-40B4-BE49-F238E27FC236}">
                <a16:creationId xmlns:a16="http://schemas.microsoft.com/office/drawing/2014/main" id="{4DABDBBA-290B-46D9-8095-9D5271A017F6}"/>
              </a:ext>
            </a:extLst>
          </p:cNvPr>
          <p:cNvSpPr txBox="1"/>
          <p:nvPr/>
        </p:nvSpPr>
        <p:spPr>
          <a:xfrm>
            <a:off x="8574894" y="2905780"/>
            <a:ext cx="3618777" cy="523220"/>
          </a:xfrm>
          <a:prstGeom prst="rect">
            <a:avLst/>
          </a:prstGeom>
          <a:noFill/>
        </p:spPr>
        <p:txBody>
          <a:bodyPr wrap="square" rtlCol="0">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F</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uture</a:t>
            </a:r>
            <a:r>
              <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 Scope</a:t>
            </a:r>
            <a:endParaRPr lang="en-IN" sz="2800" dirty="0">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09" name="TextBox 108">
            <a:extLst>
              <a:ext uri="{FF2B5EF4-FFF2-40B4-BE49-F238E27FC236}">
                <a16:creationId xmlns:a16="http://schemas.microsoft.com/office/drawing/2014/main" id="{C27C2CAB-B336-4211-890B-50A390439000}"/>
              </a:ext>
            </a:extLst>
          </p:cNvPr>
          <p:cNvSpPr txBox="1"/>
          <p:nvPr/>
        </p:nvSpPr>
        <p:spPr>
          <a:xfrm>
            <a:off x="8480727" y="1641717"/>
            <a:ext cx="2745419"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C</a:t>
            </a:r>
            <a:r>
              <a:rPr lang="en-IN" sz="2800" dirty="0" err="1">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onclusion</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8E5A6A42-6DE3-46D6-BEF4-8FC53BCD7CE3}"/>
              </a:ext>
            </a:extLst>
          </p:cNvPr>
          <p:cNvSpPr txBox="1"/>
          <p:nvPr/>
        </p:nvSpPr>
        <p:spPr>
          <a:xfrm>
            <a:off x="7449746" y="488365"/>
            <a:ext cx="3019778" cy="523220"/>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rPr>
              <a:t>Results</a:t>
            </a:r>
            <a:endParaRPr lang="en-IN" sz="2800" dirty="0">
              <a:solidFill>
                <a:schemeClr val="bg1"/>
              </a:solidFill>
              <a:latin typeface="Times New Roman" panose="02020603050405020304" pitchFamily="18" charset="0"/>
              <a:ea typeface="Open Sans Condensed Light" panose="020B0306030504020204" pitchFamily="34" charset="0"/>
              <a:cs typeface="Times New Roman" panose="02020603050405020304" pitchFamily="18" charset="0"/>
            </a:endParaRPr>
          </a:p>
        </p:txBody>
      </p:sp>
    </p:spTree>
    <p:extLst>
      <p:ext uri="{BB962C8B-B14F-4D97-AF65-F5344CB8AC3E}">
        <p14:creationId xmlns:p14="http://schemas.microsoft.com/office/powerpoint/2010/main" val="1805170805"/>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4A2567-C7BF-496E-9591-01EA830CBB54}"/>
              </a:ext>
            </a:extLst>
          </p:cNvPr>
          <p:cNvSpPr txBox="1"/>
          <p:nvPr/>
        </p:nvSpPr>
        <p:spPr>
          <a:xfrm>
            <a:off x="185530" y="331304"/>
            <a:ext cx="11661913" cy="646331"/>
          </a:xfrm>
          <a:prstGeom prst="rect">
            <a:avLst/>
          </a:prstGeom>
          <a:noFill/>
        </p:spPr>
        <p:txBody>
          <a:bodyPr wrap="square" rtlCol="0">
            <a:spAutoFit/>
          </a:bodyPr>
          <a:lstStyle/>
          <a:p>
            <a:pPr algn="ctr"/>
            <a:r>
              <a:rPr lang="en-US" sz="3600" dirty="0">
                <a:latin typeface="Castellar" panose="020A0402060406010301" pitchFamily="18" charset="0"/>
              </a:rPr>
              <a:t>Introduction</a:t>
            </a:r>
            <a:endParaRPr lang="en-US" sz="3200" dirty="0">
              <a:latin typeface="Castellar" panose="020A0402060406010301"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BD7E9708-0639-48DC-9EE3-498B3466DB2C}"/>
              </a:ext>
            </a:extLst>
          </p:cNvPr>
          <p:cNvSpPr/>
          <p:nvPr/>
        </p:nvSpPr>
        <p:spPr>
          <a:xfrm>
            <a:off x="460776" y="1440494"/>
            <a:ext cx="5344112" cy="4401205"/>
          </a:xfrm>
          <a:prstGeom prst="rect">
            <a:avLst/>
          </a:prstGeom>
        </p:spPr>
        <p:txBody>
          <a:bodyPr wrap="square">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 is a technique for human image synthesis based on artificial intelligence.</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Deep fakes are created by combing and superimposing existing images and videos onto source images or videos using a deep learning technique known as generative adversarial network.</a:t>
            </a:r>
            <a:endParaRPr lang="en-US" sz="2800" b="0" i="0" dirty="0">
              <a:effectLst/>
              <a:latin typeface="Times New Roman" panose="02020603050405020304" pitchFamily="18" charset="0"/>
              <a:cs typeface="Times New Roman" panose="02020603050405020304" pitchFamily="18" charset="0"/>
            </a:endParaRPr>
          </a:p>
        </p:txBody>
      </p:sp>
      <p:pic>
        <p:nvPicPr>
          <p:cNvPr id="5" name="WhatsApp Video 2019-10-16 at 7.46.44 AM">
            <a:hlinkClick r:id="" action="ppaction://media"/>
          </p:cNvPr>
          <p:cNvPicPr>
            <a:picLocks noChangeAspect="1"/>
          </p:cNvPicPr>
          <p:nvPr>
            <a:videoFile r:link="rId1"/>
            <p:extLst>
              <p:ext uri="{DAA4B4D4-6D71-4841-9C94-3DE7FCFB9230}">
                <p14:media xmlns:p14="http://schemas.microsoft.com/office/powerpoint/2010/main" r:embed="rId2">
                  <p14:trim st="4660" end="17870.1666"/>
                </p14:media>
              </p:ext>
            </p:extLst>
          </p:nvPr>
        </p:nvPicPr>
        <p:blipFill>
          <a:blip r:embed="rId4"/>
          <a:stretch>
            <a:fillRect/>
          </a:stretch>
        </p:blipFill>
        <p:spPr>
          <a:xfrm>
            <a:off x="6387113" y="1714500"/>
            <a:ext cx="5460330" cy="3429000"/>
          </a:xfrm>
          <a:prstGeom prst="rect">
            <a:avLst/>
          </a:prstGeom>
        </p:spPr>
      </p:pic>
    </p:spTree>
    <p:extLst>
      <p:ext uri="{BB962C8B-B14F-4D97-AF65-F5344CB8AC3E}">
        <p14:creationId xmlns:p14="http://schemas.microsoft.com/office/powerpoint/2010/main" val="271005343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2BDD99-645C-4D9F-8879-488B6816E7A8}"/>
              </a:ext>
            </a:extLst>
          </p:cNvPr>
          <p:cNvSpPr txBox="1"/>
          <p:nvPr/>
        </p:nvSpPr>
        <p:spPr>
          <a:xfrm>
            <a:off x="227351" y="169377"/>
            <a:ext cx="11737298" cy="646331"/>
          </a:xfrm>
          <a:prstGeom prst="rect">
            <a:avLst/>
          </a:prstGeom>
          <a:noFill/>
        </p:spPr>
        <p:txBody>
          <a:bodyPr wrap="square" rtlCol="0">
            <a:spAutoFit/>
          </a:bodyPr>
          <a:lstStyle/>
          <a:p>
            <a:pPr algn="ctr"/>
            <a:r>
              <a:rPr lang="en-US" sz="3600" dirty="0">
                <a:latin typeface="Castellar" panose="020A0402060406010301" pitchFamily="18" charset="0"/>
                <a:cs typeface="Times New Roman" panose="02020603050405020304" pitchFamily="18" charset="0"/>
              </a:rPr>
              <a:t>Objective</a:t>
            </a:r>
          </a:p>
        </p:txBody>
      </p:sp>
      <p:sp>
        <p:nvSpPr>
          <p:cNvPr id="4" name="TextBox 3">
            <a:extLst>
              <a:ext uri="{FF2B5EF4-FFF2-40B4-BE49-F238E27FC236}">
                <a16:creationId xmlns:a16="http://schemas.microsoft.com/office/drawing/2014/main" id="{D32B39FD-FA42-478A-BC82-C2CEA8FD15A0}"/>
              </a:ext>
            </a:extLst>
          </p:cNvPr>
          <p:cNvSpPr txBox="1"/>
          <p:nvPr/>
        </p:nvSpPr>
        <p:spPr>
          <a:xfrm>
            <a:off x="194872" y="1359999"/>
            <a:ext cx="11737298" cy="830997"/>
          </a:xfrm>
          <a:prstGeom prst="rect">
            <a:avLst/>
          </a:prstGeom>
          <a:noFill/>
        </p:spPr>
        <p:txBody>
          <a:bodyPr wrap="square" rtlCol="0">
            <a:spAutoFit/>
          </a:bodyPr>
          <a:lstStyle/>
          <a:p>
            <a:pPr lvl="0" algn="just"/>
            <a:r>
              <a:rPr lang="en-US" sz="2400" dirty="0"/>
              <a:t>1</a:t>
            </a:r>
            <a:r>
              <a:rPr lang="en-US" sz="2400" dirty="0">
                <a:latin typeface="Times New Roman" panose="02020603050405020304" pitchFamily="18" charset="0"/>
                <a:cs typeface="Times New Roman" panose="02020603050405020304" pitchFamily="18" charset="0"/>
              </a:rPr>
              <a:t>. To create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available applications (</a:t>
            </a:r>
            <a:r>
              <a:rPr lang="en-US" sz="2400" dirty="0" err="1">
                <a:latin typeface="Times New Roman" panose="02020603050405020304" pitchFamily="18" charset="0"/>
                <a:cs typeface="Times New Roman" panose="02020603050405020304" pitchFamily="18" charset="0"/>
              </a:rPr>
              <a:t>Zao</a:t>
            </a:r>
            <a:r>
              <a:rPr lang="en-US" sz="2400" dirty="0">
                <a:latin typeface="Times New Roman" panose="02020603050405020304" pitchFamily="18" charset="0"/>
                <a:cs typeface="Times New Roman" panose="02020603050405020304" pitchFamily="18" charset="0"/>
              </a:rPr>
              <a:t>, Deep Art, </a:t>
            </a:r>
            <a:r>
              <a:rPr lang="en-US" sz="2400" dirty="0" err="1">
                <a:latin typeface="Times New Roman" panose="02020603050405020304" pitchFamily="18" charset="0"/>
                <a:cs typeface="Times New Roman" panose="02020603050405020304" pitchFamily="18" charset="0"/>
              </a:rPr>
              <a:t>Wombo</a:t>
            </a:r>
            <a:r>
              <a:rPr lang="en-US" sz="2400" dirty="0">
                <a:latin typeface="Times New Roman" panose="02020603050405020304" pitchFamily="18" charset="0"/>
                <a:cs typeface="Times New Roman" panose="02020603050405020304" pitchFamily="18" charset="0"/>
              </a:rPr>
              <a:t>).</a:t>
            </a:r>
          </a:p>
          <a:p>
            <a:pPr lvl="0" algn="just"/>
            <a:r>
              <a:rPr lang="en-US" sz="2400" dirty="0">
                <a:latin typeface="Times New Roman" panose="02020603050405020304" pitchFamily="18" charset="0"/>
                <a:cs typeface="Times New Roman" panose="02020603050405020304" pitchFamily="18" charset="0"/>
              </a:rPr>
              <a:t>2. To detect a </a:t>
            </a:r>
            <a:r>
              <a:rPr lang="en-US" sz="2400" dirty="0" err="1">
                <a:latin typeface="Times New Roman" panose="02020603050405020304" pitchFamily="18" charset="0"/>
                <a:cs typeface="Times New Roman" panose="02020603050405020304" pitchFamily="18" charset="0"/>
              </a:rPr>
              <a:t>deepfake</a:t>
            </a:r>
            <a:r>
              <a:rPr lang="en-US" sz="2400" dirty="0">
                <a:latin typeface="Times New Roman" panose="02020603050405020304" pitchFamily="18" charset="0"/>
                <a:cs typeface="Times New Roman" panose="02020603050405020304" pitchFamily="18" charset="0"/>
              </a:rPr>
              <a:t> video using neural network.</a:t>
            </a:r>
          </a:p>
        </p:txBody>
      </p:sp>
      <p:pic>
        <p:nvPicPr>
          <p:cNvPr id="5" name="dfgif1">
            <a:hlinkClick r:id="" action="ppaction://media"/>
            <a:extLst>
              <a:ext uri="{FF2B5EF4-FFF2-40B4-BE49-F238E27FC236}">
                <a16:creationId xmlns:a16="http://schemas.microsoft.com/office/drawing/2014/main" id="{1D5AB1D8-8905-4E7C-B104-9CFB88C4AA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0451" y="2633247"/>
            <a:ext cx="5964365" cy="3811096"/>
          </a:xfrm>
          <a:prstGeom prst="rect">
            <a:avLst/>
          </a:prstGeom>
        </p:spPr>
      </p:pic>
    </p:spTree>
    <p:extLst>
      <p:ext uri="{BB962C8B-B14F-4D97-AF65-F5344CB8AC3E}">
        <p14:creationId xmlns:p14="http://schemas.microsoft.com/office/powerpoint/2010/main" val="31444635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repeatCount="indefinite" fill="remove"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418E1-CDE8-400D-9975-6F3A6150B018}"/>
              </a:ext>
            </a:extLst>
          </p:cNvPr>
          <p:cNvSpPr txBox="1"/>
          <p:nvPr/>
        </p:nvSpPr>
        <p:spPr>
          <a:xfrm>
            <a:off x="0" y="224852"/>
            <a:ext cx="12037102" cy="584775"/>
          </a:xfrm>
          <a:prstGeom prst="rect">
            <a:avLst/>
          </a:prstGeom>
          <a:noFill/>
        </p:spPr>
        <p:txBody>
          <a:bodyPr wrap="square" rtlCol="0">
            <a:spAutoFit/>
          </a:bodyPr>
          <a:lstStyle/>
          <a:p>
            <a:pPr algn="ctr"/>
            <a:r>
              <a:rPr lang="en-US" sz="3200" dirty="0">
                <a:latin typeface="Castellar" panose="020A0402060406010301" pitchFamily="18" charset="0"/>
                <a:cs typeface="Times New Roman" panose="02020603050405020304" pitchFamily="18" charset="0"/>
              </a:rPr>
              <a:t>Methodology</a:t>
            </a:r>
          </a:p>
        </p:txBody>
      </p:sp>
      <p:sp>
        <p:nvSpPr>
          <p:cNvPr id="3" name="TextBox 2">
            <a:extLst>
              <a:ext uri="{FF2B5EF4-FFF2-40B4-BE49-F238E27FC236}">
                <a16:creationId xmlns:a16="http://schemas.microsoft.com/office/drawing/2014/main" id="{F6518915-9521-42F8-852F-D6D1E08BB2AF}"/>
              </a:ext>
            </a:extLst>
          </p:cNvPr>
          <p:cNvSpPr txBox="1"/>
          <p:nvPr/>
        </p:nvSpPr>
        <p:spPr>
          <a:xfrm>
            <a:off x="483165" y="1052702"/>
            <a:ext cx="6259472" cy="3416320"/>
          </a:xfrm>
          <a:prstGeom prst="rect">
            <a:avLst/>
          </a:prstGeom>
          <a:noFill/>
        </p:spPr>
        <p:txBody>
          <a:bodyPr wrap="square" rtlCol="0">
            <a:spAutoFit/>
          </a:bodyPr>
          <a:lstStyle/>
          <a:p>
            <a:pPr algn="just"/>
            <a:r>
              <a:rPr lang="en-US" sz="1600" dirty="0"/>
              <a:t>	</a:t>
            </a:r>
            <a:r>
              <a:rPr lang="en-US" sz="3600" dirty="0">
                <a:latin typeface="Times New Roman" panose="02020603050405020304" pitchFamily="18" charset="0"/>
                <a:cs typeface="Times New Roman" panose="02020603050405020304" pitchFamily="18" charset="0"/>
              </a:rPr>
              <a:t>As deep fakes are spreading faster than expected and creating very serious issues, it is necessary to have automatic tools and technologies to detect fake content. </a:t>
            </a:r>
            <a:endParaRPr lang="en-US" sz="2400" dirty="0">
              <a:latin typeface="Times New Roman" panose="02020603050405020304" pitchFamily="18" charset="0"/>
              <a:cs typeface="Times New Roman" panose="02020603050405020304" pitchFamily="18" charset="0"/>
            </a:endParaRPr>
          </a:p>
        </p:txBody>
      </p:sp>
      <p:sp>
        <p:nvSpPr>
          <p:cNvPr id="4" name="Text Box 8">
            <a:extLst>
              <a:ext uri="{FF2B5EF4-FFF2-40B4-BE49-F238E27FC236}">
                <a16:creationId xmlns:a16="http://schemas.microsoft.com/office/drawing/2014/main" id="{D0B2119B-E46B-4FC1-A7AA-10707CB22F73}"/>
              </a:ext>
            </a:extLst>
          </p:cNvPr>
          <p:cNvSpPr txBox="1">
            <a:spLocks noChangeArrowheads="1"/>
          </p:cNvSpPr>
          <p:nvPr/>
        </p:nvSpPr>
        <p:spPr bwMode="auto">
          <a:xfrm>
            <a:off x="8427959" y="950243"/>
            <a:ext cx="2344972" cy="475590"/>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Deep Fake Creation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Text Box 8">
            <a:extLst>
              <a:ext uri="{FF2B5EF4-FFF2-40B4-BE49-F238E27FC236}">
                <a16:creationId xmlns:a16="http://schemas.microsoft.com/office/drawing/2014/main" id="{2D717B19-A280-4295-8B14-2AF2E19CA750}"/>
              </a:ext>
            </a:extLst>
          </p:cNvPr>
          <p:cNvSpPr txBox="1">
            <a:spLocks noChangeArrowheads="1"/>
          </p:cNvSpPr>
          <p:nvPr/>
        </p:nvSpPr>
        <p:spPr bwMode="auto">
          <a:xfrm>
            <a:off x="8427959" y="1966755"/>
            <a:ext cx="2344972" cy="410257"/>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cs typeface="Calibri" panose="020F0502020204030204" pitchFamily="34" charset="0"/>
              </a:rPr>
              <a:t>Architecture</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 Box 8">
            <a:extLst>
              <a:ext uri="{FF2B5EF4-FFF2-40B4-BE49-F238E27FC236}">
                <a16:creationId xmlns:a16="http://schemas.microsoft.com/office/drawing/2014/main" id="{68E547A4-C1F0-4249-A911-78536490DAF5}"/>
              </a:ext>
            </a:extLst>
          </p:cNvPr>
          <p:cNvSpPr txBox="1">
            <a:spLocks noChangeArrowheads="1"/>
          </p:cNvSpPr>
          <p:nvPr/>
        </p:nvSpPr>
        <p:spPr bwMode="auto">
          <a:xfrm>
            <a:off x="8427959" y="291793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Dataset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Text Box 8">
            <a:extLst>
              <a:ext uri="{FF2B5EF4-FFF2-40B4-BE49-F238E27FC236}">
                <a16:creationId xmlns:a16="http://schemas.microsoft.com/office/drawing/2014/main" id="{AF3B6494-15DB-420B-8F94-CF106F1B26EF}"/>
              </a:ext>
            </a:extLst>
          </p:cNvPr>
          <p:cNvSpPr txBox="1">
            <a:spLocks noChangeArrowheads="1"/>
          </p:cNvSpPr>
          <p:nvPr/>
        </p:nvSpPr>
        <p:spPr bwMode="auto">
          <a:xfrm>
            <a:off x="8427959" y="386911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Pre-Processing</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Text Box 8">
            <a:extLst>
              <a:ext uri="{FF2B5EF4-FFF2-40B4-BE49-F238E27FC236}">
                <a16:creationId xmlns:a16="http://schemas.microsoft.com/office/drawing/2014/main" id="{32A67C7B-6300-467A-878E-E09FBB86B8B1}"/>
              </a:ext>
            </a:extLst>
          </p:cNvPr>
          <p:cNvSpPr txBox="1">
            <a:spLocks noChangeArrowheads="1"/>
          </p:cNvSpPr>
          <p:nvPr/>
        </p:nvSpPr>
        <p:spPr bwMode="auto">
          <a:xfrm>
            <a:off x="8427959" y="4820295"/>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CNN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1" name="Text Box 8">
            <a:extLst>
              <a:ext uri="{FF2B5EF4-FFF2-40B4-BE49-F238E27FC236}">
                <a16:creationId xmlns:a16="http://schemas.microsoft.com/office/drawing/2014/main" id="{61CB1811-D446-4D2A-8662-2E7EE8239138}"/>
              </a:ext>
            </a:extLst>
          </p:cNvPr>
          <p:cNvSpPr txBox="1">
            <a:spLocks noChangeArrowheads="1"/>
          </p:cNvSpPr>
          <p:nvPr/>
        </p:nvSpPr>
        <p:spPr bwMode="auto">
          <a:xfrm>
            <a:off x="8427959" y="5801182"/>
            <a:ext cx="2344972" cy="437691"/>
          </a:xfrm>
          <a:prstGeom prst="rect">
            <a:avLst/>
          </a:prstGeom>
          <a:solidFill>
            <a:schemeClr val="bg2">
              <a:lumMod val="75000"/>
            </a:schemeClr>
          </a:solid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Calibri" panose="020F0502020204030204" pitchFamily="34" charset="0"/>
              </a:rPr>
              <a:t>LSTM</a:t>
            </a:r>
            <a:endParaRPr kumimoji="0" lang="en-US" altLang="en-US" b="0" i="0" u="none" strike="noStrike" cap="none" normalizeH="0" baseline="0" dirty="0">
              <a:ln>
                <a:noFill/>
              </a:ln>
              <a:solidFill>
                <a:schemeClr val="tx1"/>
              </a:solidFill>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CDB1F0DD-D76B-45AF-8D2B-931F5B5B13B4}"/>
              </a:ext>
            </a:extLst>
          </p:cNvPr>
          <p:cNvCxnSpPr>
            <a:cxnSpLocks/>
            <a:stCxn id="4" idx="2"/>
            <a:endCxn id="7" idx="0"/>
          </p:cNvCxnSpPr>
          <p:nvPr/>
        </p:nvCxnSpPr>
        <p:spPr>
          <a:xfrm>
            <a:off x="9600445" y="1425833"/>
            <a:ext cx="0" cy="540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24882356-88EA-4782-B630-3DFDDD4574C0}"/>
              </a:ext>
            </a:extLst>
          </p:cNvPr>
          <p:cNvCxnSpPr>
            <a:cxnSpLocks/>
            <a:stCxn id="10" idx="2"/>
            <a:endCxn id="11" idx="0"/>
          </p:cNvCxnSpPr>
          <p:nvPr/>
        </p:nvCxnSpPr>
        <p:spPr>
          <a:xfrm>
            <a:off x="9600445" y="5257986"/>
            <a:ext cx="0" cy="5431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1CC779CC-38D0-4EAF-A9CD-C32EEE822129}"/>
              </a:ext>
            </a:extLst>
          </p:cNvPr>
          <p:cNvCxnSpPr>
            <a:cxnSpLocks/>
            <a:stCxn id="9" idx="2"/>
            <a:endCxn id="10" idx="0"/>
          </p:cNvCxnSpPr>
          <p:nvPr/>
        </p:nvCxnSpPr>
        <p:spPr>
          <a:xfrm>
            <a:off x="9600445" y="430680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73823BD-D620-4D17-985A-DABD9881832A}"/>
              </a:ext>
            </a:extLst>
          </p:cNvPr>
          <p:cNvCxnSpPr>
            <a:cxnSpLocks/>
            <a:stCxn id="8" idx="2"/>
            <a:endCxn id="9" idx="0"/>
          </p:cNvCxnSpPr>
          <p:nvPr/>
        </p:nvCxnSpPr>
        <p:spPr>
          <a:xfrm>
            <a:off x="9600445" y="3355626"/>
            <a:ext cx="0" cy="5134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0027B45-5A3F-46B9-A597-8882D60E9E2E}"/>
              </a:ext>
            </a:extLst>
          </p:cNvPr>
          <p:cNvCxnSpPr>
            <a:cxnSpLocks/>
            <a:stCxn id="7" idx="2"/>
            <a:endCxn id="8" idx="0"/>
          </p:cNvCxnSpPr>
          <p:nvPr/>
        </p:nvCxnSpPr>
        <p:spPr>
          <a:xfrm>
            <a:off x="9600445" y="2377012"/>
            <a:ext cx="0" cy="540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02FEBF8D-C2DA-4B98-BF2E-280F84F2D0F2}"/>
              </a:ext>
            </a:extLst>
          </p:cNvPr>
          <p:cNvSpPr txBox="1"/>
          <p:nvPr/>
        </p:nvSpPr>
        <p:spPr>
          <a:xfrm>
            <a:off x="204869" y="5091379"/>
            <a:ext cx="7507894" cy="58477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The flow of methodology applied is :-</a:t>
            </a:r>
          </a:p>
        </p:txBody>
      </p:sp>
    </p:spTree>
    <p:extLst>
      <p:ext uri="{BB962C8B-B14F-4D97-AF65-F5344CB8AC3E}">
        <p14:creationId xmlns:p14="http://schemas.microsoft.com/office/powerpoint/2010/main" val="1103427662"/>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4A29D-681B-483E-ACD0-C673BC677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066" y="42861"/>
            <a:ext cx="8582025" cy="6772275"/>
          </a:xfrm>
          <a:prstGeom prst="rect">
            <a:avLst/>
          </a:prstGeom>
        </p:spPr>
      </p:pic>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2"/>
            <a:ext cx="302750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System Architecture</a:t>
            </a:r>
          </a:p>
        </p:txBody>
      </p:sp>
      <p:pic>
        <p:nvPicPr>
          <p:cNvPr id="12" name="Picture 11">
            <a:extLst>
              <a:ext uri="{FF2B5EF4-FFF2-40B4-BE49-F238E27FC236}">
                <a16:creationId xmlns:a16="http://schemas.microsoft.com/office/drawing/2014/main" id="{97C32130-3025-4DE9-8163-6A0A27CE8B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5066" y="4469192"/>
            <a:ext cx="1860254" cy="2233198"/>
          </a:xfrm>
          <a:prstGeom prst="rect">
            <a:avLst/>
          </a:prstGeom>
        </p:spPr>
      </p:pic>
    </p:spTree>
    <p:extLst>
      <p:ext uri="{BB962C8B-B14F-4D97-AF65-F5344CB8AC3E}">
        <p14:creationId xmlns:p14="http://schemas.microsoft.com/office/powerpoint/2010/main" val="3304257061"/>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655F589-8534-4711-B357-90E56AB7FA24}"/>
              </a:ext>
            </a:extLst>
          </p:cNvPr>
          <p:cNvSpPr/>
          <p:nvPr/>
        </p:nvSpPr>
        <p:spPr>
          <a:xfrm>
            <a:off x="397566" y="303143"/>
            <a:ext cx="3027500" cy="6251714"/>
          </a:xfrm>
          <a:prstGeom prst="roundRect">
            <a:avLst>
              <a:gd name="adj" fmla="val 1355"/>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Data-set</a:t>
            </a:r>
            <a:br>
              <a:rPr lang="en-IN" sz="4000" dirty="0">
                <a:latin typeface="Times New Roman" panose="02020603050405020304" pitchFamily="18" charset="0"/>
                <a:cs typeface="Times New Roman" panose="02020603050405020304" pitchFamily="18" charset="0"/>
              </a:rPr>
            </a:br>
            <a:r>
              <a:rPr lang="en-IN" sz="4000" dirty="0">
                <a:latin typeface="Times New Roman" panose="02020603050405020304" pitchFamily="18" charset="0"/>
                <a:cs typeface="Times New Roman" panose="02020603050405020304" pitchFamily="18" charset="0"/>
              </a:rPr>
              <a:t>Exploration</a:t>
            </a:r>
          </a:p>
        </p:txBody>
      </p:sp>
      <p:pic>
        <p:nvPicPr>
          <p:cNvPr id="4" name="Picture 3">
            <a:extLst>
              <a:ext uri="{FF2B5EF4-FFF2-40B4-BE49-F238E27FC236}">
                <a16:creationId xmlns:a16="http://schemas.microsoft.com/office/drawing/2014/main" id="{65B86D47-69F2-437D-BC09-56E01EC5D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016" y="1016793"/>
            <a:ext cx="8078418" cy="4824414"/>
          </a:xfrm>
          <a:prstGeom prst="rect">
            <a:avLst/>
          </a:prstGeom>
        </p:spPr>
      </p:pic>
      <p:pic>
        <p:nvPicPr>
          <p:cNvPr id="7" name="Picture 6">
            <a:extLst>
              <a:ext uri="{FF2B5EF4-FFF2-40B4-BE49-F238E27FC236}">
                <a16:creationId xmlns:a16="http://schemas.microsoft.com/office/drawing/2014/main" id="{F50BCA83-DD64-4FD0-B318-11764D7D36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564134" y="3829698"/>
            <a:ext cx="2230300" cy="2677431"/>
          </a:xfrm>
          <a:prstGeom prst="rect">
            <a:avLst/>
          </a:prstGeom>
        </p:spPr>
      </p:pic>
    </p:spTree>
    <p:extLst>
      <p:ext uri="{BB962C8B-B14F-4D97-AF65-F5344CB8AC3E}">
        <p14:creationId xmlns:p14="http://schemas.microsoft.com/office/powerpoint/2010/main" val="3246447103"/>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609894E3-4757-4565-870B-2341CD1ED9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pic>
        <p:nvPicPr>
          <p:cNvPr id="6" name="Picture 5">
            <a:extLst>
              <a:ext uri="{FF2B5EF4-FFF2-40B4-BE49-F238E27FC236}">
                <a16:creationId xmlns:a16="http://schemas.microsoft.com/office/drawing/2014/main" id="{B8E4C0E7-D73C-4C4C-85B3-A3A6CD0451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9054" y="0"/>
            <a:ext cx="5161073" cy="6858000"/>
          </a:xfrm>
          <a:prstGeom prst="rect">
            <a:avLst/>
          </a:prstGeom>
        </p:spPr>
      </p:pic>
      <p:sp>
        <p:nvSpPr>
          <p:cNvPr id="8" name="Rectangle: Rounded Corners 7">
            <a:extLst>
              <a:ext uri="{FF2B5EF4-FFF2-40B4-BE49-F238E27FC236}">
                <a16:creationId xmlns:a16="http://schemas.microsoft.com/office/drawing/2014/main" id="{79155533-E7D5-46F2-99CB-C111F205D1F5}"/>
              </a:ext>
            </a:extLst>
          </p:cNvPr>
          <p:cNvSpPr/>
          <p:nvPr/>
        </p:nvSpPr>
        <p:spPr>
          <a:xfrm>
            <a:off x="215899" y="303143"/>
            <a:ext cx="2447787" cy="6251714"/>
          </a:xfrm>
          <a:prstGeom prst="roundRect">
            <a:avLst>
              <a:gd name="adj" fmla="val 1355"/>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Pre-processing</a:t>
            </a:r>
          </a:p>
        </p:txBody>
      </p:sp>
      <p:grpSp>
        <p:nvGrpSpPr>
          <p:cNvPr id="9" name="Group 8">
            <a:extLst>
              <a:ext uri="{FF2B5EF4-FFF2-40B4-BE49-F238E27FC236}">
                <a16:creationId xmlns:a16="http://schemas.microsoft.com/office/drawing/2014/main" id="{79F69214-CD84-4471-8017-11B095A28385}"/>
              </a:ext>
            </a:extLst>
          </p:cNvPr>
          <p:cNvGrpSpPr/>
          <p:nvPr/>
        </p:nvGrpSpPr>
        <p:grpSpPr>
          <a:xfrm rot="16200000">
            <a:off x="757955" y="2510536"/>
            <a:ext cx="6251714" cy="1836934"/>
            <a:chOff x="459141" y="1364776"/>
            <a:chExt cx="11272294" cy="3312126"/>
          </a:xfrm>
        </p:grpSpPr>
        <p:sp>
          <p:nvSpPr>
            <p:cNvPr id="10" name="Freeform: Shape 9">
              <a:extLst>
                <a:ext uri="{FF2B5EF4-FFF2-40B4-BE49-F238E27FC236}">
                  <a16:creationId xmlns:a16="http://schemas.microsoft.com/office/drawing/2014/main" id="{8DAF59CF-15A6-4FB8-A05D-7189E16202DD}"/>
                </a:ext>
              </a:extLst>
            </p:cNvPr>
            <p:cNvSpPr/>
            <p:nvPr/>
          </p:nvSpPr>
          <p:spPr>
            <a:xfrm>
              <a:off x="562907" y="1364776"/>
              <a:ext cx="11066186" cy="2578837"/>
            </a:xfrm>
            <a:custGeom>
              <a:avLst/>
              <a:gdLst>
                <a:gd name="connsiteX0" fmla="*/ 1116000 w 9577855"/>
                <a:gd name="connsiteY0" fmla="*/ 0 h 2232000"/>
                <a:gd name="connsiteX1" fmla="*/ 1116000 w 9577855"/>
                <a:gd name="connsiteY1" fmla="*/ 395979 h 2232000"/>
                <a:gd name="connsiteX2" fmla="*/ 395978 w 9577855"/>
                <a:gd name="connsiteY2" fmla="*/ 1116000 h 2232000"/>
                <a:gd name="connsiteX3" fmla="*/ 1116000 w 9577855"/>
                <a:gd name="connsiteY3" fmla="*/ 1836021 h 2232000"/>
                <a:gd name="connsiteX4" fmla="*/ 1821392 w 9577855"/>
                <a:gd name="connsiteY4" fmla="*/ 1261110 h 2232000"/>
                <a:gd name="connsiteX5" fmla="*/ 1835903 w 9577855"/>
                <a:gd name="connsiteY5" fmla="*/ 1117164 h 2232000"/>
                <a:gd name="connsiteX6" fmla="*/ 1834504 w 9577855"/>
                <a:gd name="connsiteY6" fmla="*/ 1117164 h 2232000"/>
                <a:gd name="connsiteX7" fmla="*/ 1834445 w 9577855"/>
                <a:gd name="connsiteY7" fmla="*/ 1116000 h 2232000"/>
                <a:gd name="connsiteX8" fmla="*/ 2950445 w 9577855"/>
                <a:gd name="connsiteY8" fmla="*/ 0 h 2232000"/>
                <a:gd name="connsiteX9" fmla="*/ 4066445 w 9577855"/>
                <a:gd name="connsiteY9" fmla="*/ 1116000 h 2232000"/>
                <a:gd name="connsiteX10" fmla="*/ 4068906 w 9577855"/>
                <a:gd name="connsiteY10" fmla="*/ 1116000 h 2232000"/>
                <a:gd name="connsiteX11" fmla="*/ 4788927 w 9577855"/>
                <a:gd name="connsiteY11" fmla="*/ 1836021 h 2232000"/>
                <a:gd name="connsiteX12" fmla="*/ 5508948 w 9577855"/>
                <a:gd name="connsiteY12" fmla="*/ 1116000 h 2232000"/>
                <a:gd name="connsiteX13" fmla="*/ 5510178 w 9577855"/>
                <a:gd name="connsiteY13" fmla="*/ 1116000 h 2232000"/>
                <a:gd name="connsiteX14" fmla="*/ 6626178 w 9577855"/>
                <a:gd name="connsiteY14" fmla="*/ 0 h 2232000"/>
                <a:gd name="connsiteX15" fmla="*/ 7742178 w 9577855"/>
                <a:gd name="connsiteY15" fmla="*/ 1116000 h 2232000"/>
                <a:gd name="connsiteX16" fmla="*/ 7742119 w 9577855"/>
                <a:gd name="connsiteY16" fmla="*/ 1117164 h 2232000"/>
                <a:gd name="connsiteX17" fmla="*/ 7741951 w 9577855"/>
                <a:gd name="connsiteY17" fmla="*/ 1117164 h 2232000"/>
                <a:gd name="connsiteX18" fmla="*/ 7756462 w 9577855"/>
                <a:gd name="connsiteY18" fmla="*/ 1261110 h 2232000"/>
                <a:gd name="connsiteX19" fmla="*/ 8461855 w 9577855"/>
                <a:gd name="connsiteY19" fmla="*/ 1836021 h 2232000"/>
                <a:gd name="connsiteX20" fmla="*/ 9181876 w 9577855"/>
                <a:gd name="connsiteY20" fmla="*/ 1116000 h 2232000"/>
                <a:gd name="connsiteX21" fmla="*/ 9577855 w 9577855"/>
                <a:gd name="connsiteY21" fmla="*/ 1116000 h 2232000"/>
                <a:gd name="connsiteX22" fmla="*/ 8461855 w 9577855"/>
                <a:gd name="connsiteY22" fmla="*/ 2232000 h 2232000"/>
                <a:gd name="connsiteX23" fmla="*/ 7345855 w 9577855"/>
                <a:gd name="connsiteY23" fmla="*/ 1116000 h 2232000"/>
                <a:gd name="connsiteX24" fmla="*/ 7346199 w 9577855"/>
                <a:gd name="connsiteY24" fmla="*/ 1116000 h 2232000"/>
                <a:gd name="connsiteX25" fmla="*/ 6626178 w 9577855"/>
                <a:gd name="connsiteY25" fmla="*/ 395979 h 2232000"/>
                <a:gd name="connsiteX26" fmla="*/ 5906157 w 9577855"/>
                <a:gd name="connsiteY26" fmla="*/ 1116000 h 2232000"/>
                <a:gd name="connsiteX27" fmla="*/ 5906216 w 9577855"/>
                <a:gd name="connsiteY27" fmla="*/ 1117164 h 2232000"/>
                <a:gd name="connsiteX28" fmla="*/ 5904810 w 9577855"/>
                <a:gd name="connsiteY28" fmla="*/ 1117164 h 2232000"/>
                <a:gd name="connsiteX29" fmla="*/ 5882254 w 9577855"/>
                <a:gd name="connsiteY29" fmla="*/ 1340913 h 2232000"/>
                <a:gd name="connsiteX30" fmla="*/ 4788927 w 9577855"/>
                <a:gd name="connsiteY30" fmla="*/ 2232000 h 2232000"/>
                <a:gd name="connsiteX31" fmla="*/ 3695600 w 9577855"/>
                <a:gd name="connsiteY31" fmla="*/ 1340913 h 2232000"/>
                <a:gd name="connsiteX32" fmla="*/ 3673045 w 9577855"/>
                <a:gd name="connsiteY32" fmla="*/ 1117164 h 2232000"/>
                <a:gd name="connsiteX33" fmla="*/ 3670407 w 9577855"/>
                <a:gd name="connsiteY33" fmla="*/ 1117164 h 2232000"/>
                <a:gd name="connsiteX34" fmla="*/ 3670466 w 9577855"/>
                <a:gd name="connsiteY34" fmla="*/ 1116000 h 2232000"/>
                <a:gd name="connsiteX35" fmla="*/ 2950445 w 9577855"/>
                <a:gd name="connsiteY35" fmla="*/ 395979 h 2232000"/>
                <a:gd name="connsiteX36" fmla="*/ 2230425 w 9577855"/>
                <a:gd name="connsiteY36" fmla="*/ 1116000 h 2232000"/>
                <a:gd name="connsiteX37" fmla="*/ 2231999 w 9577855"/>
                <a:gd name="connsiteY37" fmla="*/ 1116000 h 2232000"/>
                <a:gd name="connsiteX38" fmla="*/ 1116000 w 9577855"/>
                <a:gd name="connsiteY38" fmla="*/ 2232000 h 2232000"/>
                <a:gd name="connsiteX39" fmla="*/ 0 w 9577855"/>
                <a:gd name="connsiteY39" fmla="*/ 1116000 h 2232000"/>
                <a:gd name="connsiteX40" fmla="*/ 1116000 w 9577855"/>
                <a:gd name="connsiteY40" fmla="*/ 0 h 22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77855" h="2232000">
                  <a:moveTo>
                    <a:pt x="1116000" y="0"/>
                  </a:moveTo>
                  <a:lnTo>
                    <a:pt x="1116000" y="395979"/>
                  </a:lnTo>
                  <a:cubicBezTo>
                    <a:pt x="718343" y="395979"/>
                    <a:pt x="395978" y="718343"/>
                    <a:pt x="395978" y="1116000"/>
                  </a:cubicBezTo>
                  <a:cubicBezTo>
                    <a:pt x="395978" y="1513657"/>
                    <a:pt x="718343" y="1836021"/>
                    <a:pt x="1116000" y="1836021"/>
                  </a:cubicBezTo>
                  <a:cubicBezTo>
                    <a:pt x="1463949" y="1836021"/>
                    <a:pt x="1754253" y="1589211"/>
                    <a:pt x="1821392" y="1261110"/>
                  </a:cubicBezTo>
                  <a:lnTo>
                    <a:pt x="1835903" y="1117164"/>
                  </a:lnTo>
                  <a:lnTo>
                    <a:pt x="1834504" y="1117164"/>
                  </a:lnTo>
                  <a:lnTo>
                    <a:pt x="1834445" y="1116000"/>
                  </a:lnTo>
                  <a:cubicBezTo>
                    <a:pt x="1834445" y="499650"/>
                    <a:pt x="2334095" y="0"/>
                    <a:pt x="2950445" y="0"/>
                  </a:cubicBezTo>
                  <a:cubicBezTo>
                    <a:pt x="3566795" y="0"/>
                    <a:pt x="4066445" y="499650"/>
                    <a:pt x="4066445" y="1116000"/>
                  </a:cubicBezTo>
                  <a:lnTo>
                    <a:pt x="4068906" y="1116000"/>
                  </a:lnTo>
                  <a:cubicBezTo>
                    <a:pt x="4068906" y="1513657"/>
                    <a:pt x="4391270" y="1836021"/>
                    <a:pt x="4788927" y="1836021"/>
                  </a:cubicBezTo>
                  <a:cubicBezTo>
                    <a:pt x="5186584" y="1836021"/>
                    <a:pt x="5508948" y="1513657"/>
                    <a:pt x="5508948" y="1116000"/>
                  </a:cubicBezTo>
                  <a:lnTo>
                    <a:pt x="5510178" y="1116000"/>
                  </a:lnTo>
                  <a:cubicBezTo>
                    <a:pt x="5510178" y="499650"/>
                    <a:pt x="6009828" y="0"/>
                    <a:pt x="6626178" y="0"/>
                  </a:cubicBezTo>
                  <a:cubicBezTo>
                    <a:pt x="7242528" y="0"/>
                    <a:pt x="7742178" y="499650"/>
                    <a:pt x="7742178" y="1116000"/>
                  </a:cubicBezTo>
                  <a:lnTo>
                    <a:pt x="7742119" y="1117164"/>
                  </a:lnTo>
                  <a:lnTo>
                    <a:pt x="7741951" y="1117164"/>
                  </a:lnTo>
                  <a:lnTo>
                    <a:pt x="7756462" y="1261110"/>
                  </a:lnTo>
                  <a:cubicBezTo>
                    <a:pt x="7823601" y="1589211"/>
                    <a:pt x="8113905" y="1836021"/>
                    <a:pt x="8461855" y="1836021"/>
                  </a:cubicBezTo>
                  <a:cubicBezTo>
                    <a:pt x="8859512" y="1836021"/>
                    <a:pt x="9181876" y="1513657"/>
                    <a:pt x="9181876" y="1116000"/>
                  </a:cubicBezTo>
                  <a:lnTo>
                    <a:pt x="9577855" y="1116000"/>
                  </a:lnTo>
                  <a:cubicBezTo>
                    <a:pt x="9577855" y="1732350"/>
                    <a:pt x="9078205" y="2232000"/>
                    <a:pt x="8461855" y="2232000"/>
                  </a:cubicBezTo>
                  <a:cubicBezTo>
                    <a:pt x="7845505" y="2232000"/>
                    <a:pt x="7345855" y="1732350"/>
                    <a:pt x="7345855" y="1116000"/>
                  </a:cubicBezTo>
                  <a:lnTo>
                    <a:pt x="7346199" y="1116000"/>
                  </a:lnTo>
                  <a:cubicBezTo>
                    <a:pt x="7346199" y="718343"/>
                    <a:pt x="7023835" y="395979"/>
                    <a:pt x="6626178" y="395979"/>
                  </a:cubicBezTo>
                  <a:cubicBezTo>
                    <a:pt x="6228521" y="395979"/>
                    <a:pt x="5906157" y="718343"/>
                    <a:pt x="5906157" y="1116000"/>
                  </a:cubicBezTo>
                  <a:lnTo>
                    <a:pt x="5906216" y="1117164"/>
                  </a:lnTo>
                  <a:lnTo>
                    <a:pt x="5904810" y="1117164"/>
                  </a:lnTo>
                  <a:lnTo>
                    <a:pt x="5882254" y="1340913"/>
                  </a:lnTo>
                  <a:cubicBezTo>
                    <a:pt x="5778191" y="1849456"/>
                    <a:pt x="5328233" y="2232000"/>
                    <a:pt x="4788927" y="2232000"/>
                  </a:cubicBezTo>
                  <a:cubicBezTo>
                    <a:pt x="4249621" y="2232000"/>
                    <a:pt x="3799663" y="1849456"/>
                    <a:pt x="3695600" y="1340913"/>
                  </a:cubicBezTo>
                  <a:lnTo>
                    <a:pt x="3673045" y="1117164"/>
                  </a:lnTo>
                  <a:lnTo>
                    <a:pt x="3670407" y="1117164"/>
                  </a:lnTo>
                  <a:lnTo>
                    <a:pt x="3670466" y="1116000"/>
                  </a:lnTo>
                  <a:cubicBezTo>
                    <a:pt x="3670466" y="718343"/>
                    <a:pt x="3348102" y="395979"/>
                    <a:pt x="2950445" y="395979"/>
                  </a:cubicBezTo>
                  <a:cubicBezTo>
                    <a:pt x="2552788" y="395979"/>
                    <a:pt x="2230425" y="718343"/>
                    <a:pt x="2230425" y="1116000"/>
                  </a:cubicBezTo>
                  <a:lnTo>
                    <a:pt x="2231999" y="1116000"/>
                  </a:lnTo>
                  <a:cubicBezTo>
                    <a:pt x="2231999" y="1732350"/>
                    <a:pt x="1732350" y="2232000"/>
                    <a:pt x="1116000" y="2232000"/>
                  </a:cubicBezTo>
                  <a:cubicBezTo>
                    <a:pt x="499649" y="2232000"/>
                    <a:pt x="0" y="1732350"/>
                    <a:pt x="0" y="1116000"/>
                  </a:cubicBezTo>
                  <a:cubicBezTo>
                    <a:pt x="0" y="499650"/>
                    <a:pt x="499649" y="0"/>
                    <a:pt x="1116000" y="0"/>
                  </a:cubicBezTo>
                  <a:close/>
                </a:path>
              </a:pathLst>
            </a:custGeom>
            <a:gradFill flip="none" rotWithShape="1">
              <a:gsLst>
                <a:gs pos="75000">
                  <a:srgbClr val="3E7AAC"/>
                </a:gs>
                <a:gs pos="50000">
                  <a:srgbClr val="9A187A"/>
                </a:gs>
                <a:gs pos="25000">
                  <a:srgbClr val="BF5555"/>
                </a:gs>
                <a:gs pos="0">
                  <a:srgbClr val="EF5024"/>
                </a:gs>
                <a:gs pos="100000">
                  <a:srgbClr val="48A1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1" name="Rectangle: Rounded Corners 10">
              <a:extLst>
                <a:ext uri="{FF2B5EF4-FFF2-40B4-BE49-F238E27FC236}">
                  <a16:creationId xmlns:a16="http://schemas.microsoft.com/office/drawing/2014/main" id="{77F8A1E8-8276-4017-B8BC-AB6D7C0DEDF0}"/>
                </a:ext>
              </a:extLst>
            </p:cNvPr>
            <p:cNvSpPr/>
            <p:nvPr/>
          </p:nvSpPr>
          <p:spPr>
            <a:xfrm>
              <a:off x="459141" y="4443664"/>
              <a:ext cx="11272294" cy="128336"/>
            </a:xfrm>
            <a:prstGeom prst="roundRect">
              <a:avLst/>
            </a:prstGeom>
            <a:solidFill>
              <a:srgbClr val="CBD1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4D7ACA90-0608-4905-BFDE-E2FF0E81281F}"/>
                </a:ext>
              </a:extLst>
            </p:cNvPr>
            <p:cNvSpPr/>
            <p:nvPr/>
          </p:nvSpPr>
          <p:spPr>
            <a:xfrm>
              <a:off x="1676400"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16754E02-FB80-4B62-B476-93DA5CF9A4DD}"/>
                </a:ext>
              </a:extLst>
            </p:cNvPr>
            <p:cNvSpPr/>
            <p:nvPr/>
          </p:nvSpPr>
          <p:spPr>
            <a:xfrm>
              <a:off x="3799444"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2A545DEC-2B92-445A-8BEE-047281FE2A7E}"/>
                </a:ext>
              </a:extLst>
            </p:cNvPr>
            <p:cNvSpPr/>
            <p:nvPr/>
          </p:nvSpPr>
          <p:spPr>
            <a:xfrm>
              <a:off x="5921067"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A10FFA6F-22F2-4CF1-9887-C52F05B88E91}"/>
                </a:ext>
              </a:extLst>
            </p:cNvPr>
            <p:cNvSpPr/>
            <p:nvPr/>
          </p:nvSpPr>
          <p:spPr>
            <a:xfrm>
              <a:off x="8055671" y="4339390"/>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C7FA40D8-70EE-4C17-9153-DE7C2CEC5890}"/>
                </a:ext>
              </a:extLst>
            </p:cNvPr>
            <p:cNvSpPr/>
            <p:nvPr/>
          </p:nvSpPr>
          <p:spPr>
            <a:xfrm>
              <a:off x="10171232" y="4340018"/>
              <a:ext cx="336884" cy="336884"/>
            </a:xfrm>
            <a:prstGeom prst="ellipse">
              <a:avLst/>
            </a:prstGeom>
            <a:solidFill>
              <a:srgbClr val="CBD1DD">
                <a:alpha val="85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B1AE313A-37C3-410F-A60A-567A5AF994E3}"/>
                </a:ext>
              </a:extLst>
            </p:cNvPr>
            <p:cNvCxnSpPr>
              <a:cxnSpLocks/>
            </p:cNvCxnSpPr>
            <p:nvPr/>
          </p:nvCxnSpPr>
          <p:spPr>
            <a:xfrm>
              <a:off x="1844842" y="3943604"/>
              <a:ext cx="0" cy="564228"/>
            </a:xfrm>
            <a:prstGeom prst="line">
              <a:avLst/>
            </a:prstGeom>
            <a:ln w="38100">
              <a:solidFill>
                <a:srgbClr val="EF5024"/>
              </a:solidFill>
              <a:tailEnd type="oval"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0B0247-20EE-4709-8192-F5DF4B45031E}"/>
                </a:ext>
              </a:extLst>
            </p:cNvPr>
            <p:cNvCxnSpPr>
              <a:cxnSpLocks/>
            </p:cNvCxnSpPr>
            <p:nvPr/>
          </p:nvCxnSpPr>
          <p:spPr>
            <a:xfrm>
              <a:off x="3966465" y="3512626"/>
              <a:ext cx="0" cy="995206"/>
            </a:xfrm>
            <a:prstGeom prst="line">
              <a:avLst/>
            </a:prstGeom>
            <a:ln w="38100">
              <a:solidFill>
                <a:srgbClr val="BE524F"/>
              </a:solidFill>
              <a:tail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45B7D-91FE-45BD-AA89-28D7F8221E68}"/>
                </a:ext>
              </a:extLst>
            </p:cNvPr>
            <p:cNvCxnSpPr>
              <a:cxnSpLocks/>
            </p:cNvCxnSpPr>
            <p:nvPr/>
          </p:nvCxnSpPr>
          <p:spPr>
            <a:xfrm>
              <a:off x="8224113" y="3491499"/>
              <a:ext cx="0" cy="1016333"/>
            </a:xfrm>
            <a:prstGeom prst="line">
              <a:avLst/>
            </a:prstGeom>
            <a:ln w="38100">
              <a:solidFill>
                <a:srgbClr val="3E7AAC"/>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C860FFD-1899-4DA6-96EA-1008B3DCE062}"/>
                </a:ext>
              </a:extLst>
            </p:cNvPr>
            <p:cNvCxnSpPr>
              <a:cxnSpLocks/>
            </p:cNvCxnSpPr>
            <p:nvPr/>
          </p:nvCxnSpPr>
          <p:spPr>
            <a:xfrm>
              <a:off x="6095999" y="3943613"/>
              <a:ext cx="1" cy="564219"/>
            </a:xfrm>
            <a:prstGeom prst="line">
              <a:avLst/>
            </a:prstGeom>
            <a:ln w="38100">
              <a:solidFill>
                <a:srgbClr val="9A187A"/>
              </a:solidFill>
              <a:tailEnd type="oval"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86EA234-9CBB-426A-B5D3-881F16406870}"/>
                </a:ext>
              </a:extLst>
            </p:cNvPr>
            <p:cNvCxnSpPr>
              <a:cxnSpLocks/>
            </p:cNvCxnSpPr>
            <p:nvPr/>
          </p:nvCxnSpPr>
          <p:spPr>
            <a:xfrm>
              <a:off x="10339674" y="3943613"/>
              <a:ext cx="0" cy="564219"/>
            </a:xfrm>
            <a:prstGeom prst="line">
              <a:avLst/>
            </a:prstGeom>
            <a:ln w="38100">
              <a:solidFill>
                <a:srgbClr val="48A180"/>
              </a:solidFill>
              <a:tailEnd type="oval" w="lg" len="lg"/>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E824A8A-FE5F-41C3-B047-9A48169DDD7E}"/>
                </a:ext>
              </a:extLst>
            </p:cNvPr>
            <p:cNvSpPr/>
            <p:nvPr/>
          </p:nvSpPr>
          <p:spPr>
            <a:xfrm>
              <a:off x="992870"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8F3D25A7-00D2-4B09-B88C-5D09BAE99F7B}"/>
                </a:ext>
              </a:extLst>
            </p:cNvPr>
            <p:cNvSpPr/>
            <p:nvPr/>
          </p:nvSpPr>
          <p:spPr>
            <a:xfrm>
              <a:off x="3121694"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8EB01D-6F55-488B-9DC7-41C096858F10}"/>
                </a:ext>
              </a:extLst>
            </p:cNvPr>
            <p:cNvSpPr/>
            <p:nvPr/>
          </p:nvSpPr>
          <p:spPr>
            <a:xfrm>
              <a:off x="5250518"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6EF11256-6438-41E8-99E1-961AC423B0CC}"/>
                </a:ext>
              </a:extLst>
            </p:cNvPr>
            <p:cNvSpPr/>
            <p:nvPr/>
          </p:nvSpPr>
          <p:spPr>
            <a:xfrm>
              <a:off x="7379342"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738A37B-A90C-4728-87FD-8D58721664D9}"/>
                </a:ext>
              </a:extLst>
            </p:cNvPr>
            <p:cNvSpPr/>
            <p:nvPr/>
          </p:nvSpPr>
          <p:spPr>
            <a:xfrm>
              <a:off x="9508165" y="1816881"/>
              <a:ext cx="1689541" cy="1674618"/>
            </a:xfrm>
            <a:prstGeom prst="ellipse">
              <a:avLst/>
            </a:prstGeom>
            <a:gradFill flip="none" rotWithShape="1">
              <a:gsLst>
                <a:gs pos="36000">
                  <a:srgbClr val="DAD9DA"/>
                </a:gs>
                <a:gs pos="100000">
                  <a:schemeClr val="bg1"/>
                </a:gs>
              </a:gsLst>
              <a:lin ang="2700000" scaled="1"/>
              <a:tileRect/>
            </a:gradFill>
            <a:ln>
              <a:solidFill>
                <a:schemeClr val="bg1"/>
              </a:solidFill>
            </a:ln>
            <a:effectLst>
              <a:outerShdw blurRad="381000" dir="2700000" sx="130000" sy="130000" algn="tl" rotWithShape="0">
                <a:schemeClr val="tx1">
                  <a:lumMod val="85000"/>
                  <a:lumOff val="15000"/>
                  <a:alpha val="21000"/>
                </a:schemeClr>
              </a:outerShdw>
            </a:effectLst>
            <a:scene3d>
              <a:camera prst="orthographicFront"/>
              <a:lightRig rig="threePt" dir="t"/>
            </a:scene3d>
            <a:sp3d>
              <a:bevelT w="133350" h="63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BCE70F07-56F6-4A15-A5D5-D3207B81FA26}"/>
                </a:ext>
              </a:extLst>
            </p:cNvPr>
            <p:cNvSpPr txBox="1"/>
            <p:nvPr/>
          </p:nvSpPr>
          <p:spPr>
            <a:xfrm rot="5400000">
              <a:off x="1452640" y="2064851"/>
              <a:ext cx="770020" cy="1165382"/>
            </a:xfrm>
            <a:prstGeom prst="rect">
              <a:avLst/>
            </a:prstGeom>
            <a:noFill/>
          </p:spPr>
          <p:txBody>
            <a:bodyPr wrap="square" rtlCol="0">
              <a:spAutoFit/>
            </a:bodyPr>
            <a:lstStyle/>
            <a:p>
              <a:pPr algn="ctr"/>
              <a:r>
                <a:rPr lang="en-IN" sz="3600" dirty="0">
                  <a:solidFill>
                    <a:srgbClr val="EF5024"/>
                  </a:solidFill>
                  <a:latin typeface="Eurostile BQ" pitchFamily="50" charset="0"/>
                  <a:ea typeface="Open Sans" panose="020B0606030504020204" pitchFamily="34" charset="0"/>
                  <a:cs typeface="Open Sans" panose="020B0606030504020204" pitchFamily="34" charset="0"/>
                </a:rPr>
                <a:t>5</a:t>
              </a:r>
            </a:p>
          </p:txBody>
        </p:sp>
        <p:sp>
          <p:nvSpPr>
            <p:cNvPr id="28" name="TextBox 27">
              <a:extLst>
                <a:ext uri="{FF2B5EF4-FFF2-40B4-BE49-F238E27FC236}">
                  <a16:creationId xmlns:a16="http://schemas.microsoft.com/office/drawing/2014/main" id="{E5F35AC6-CE2A-47A1-BE18-943C60DFE7CA}"/>
                </a:ext>
              </a:extLst>
            </p:cNvPr>
            <p:cNvSpPr txBox="1"/>
            <p:nvPr/>
          </p:nvSpPr>
          <p:spPr>
            <a:xfrm rot="5400000">
              <a:off x="3581456" y="2044875"/>
              <a:ext cx="770020" cy="1165382"/>
            </a:xfrm>
            <a:prstGeom prst="rect">
              <a:avLst/>
            </a:prstGeom>
            <a:noFill/>
          </p:spPr>
          <p:txBody>
            <a:bodyPr wrap="square" rtlCol="0">
              <a:spAutoFit/>
            </a:bodyPr>
            <a:lstStyle/>
            <a:p>
              <a:pPr algn="ctr"/>
              <a:r>
                <a:rPr lang="en-IN" sz="3600" dirty="0">
                  <a:solidFill>
                    <a:srgbClr val="BE524F"/>
                  </a:solidFill>
                  <a:latin typeface="Eurostile BQ" pitchFamily="50" charset="0"/>
                  <a:ea typeface="Open Sans" panose="020B0606030504020204" pitchFamily="34" charset="0"/>
                  <a:cs typeface="Open Sans" panose="020B0606030504020204" pitchFamily="34" charset="0"/>
                </a:rPr>
                <a:t>4</a:t>
              </a:r>
            </a:p>
          </p:txBody>
        </p:sp>
        <p:sp>
          <p:nvSpPr>
            <p:cNvPr id="29" name="TextBox 28">
              <a:extLst>
                <a:ext uri="{FF2B5EF4-FFF2-40B4-BE49-F238E27FC236}">
                  <a16:creationId xmlns:a16="http://schemas.microsoft.com/office/drawing/2014/main" id="{2CA76E6D-B4E5-4C3A-BDB2-C78844D05595}"/>
                </a:ext>
              </a:extLst>
            </p:cNvPr>
            <p:cNvSpPr txBox="1"/>
            <p:nvPr/>
          </p:nvSpPr>
          <p:spPr>
            <a:xfrm rot="5400000">
              <a:off x="5741099" y="2001628"/>
              <a:ext cx="770020" cy="1165382"/>
            </a:xfrm>
            <a:prstGeom prst="rect">
              <a:avLst/>
            </a:prstGeom>
            <a:noFill/>
          </p:spPr>
          <p:txBody>
            <a:bodyPr wrap="square" rtlCol="0">
              <a:spAutoFit/>
            </a:bodyPr>
            <a:lstStyle/>
            <a:p>
              <a:pPr algn="ctr"/>
              <a:r>
                <a:rPr lang="en-IN" sz="3600" dirty="0">
                  <a:solidFill>
                    <a:srgbClr val="9A187A"/>
                  </a:solidFill>
                  <a:latin typeface="Eurostile BQ" pitchFamily="50" charset="0"/>
                  <a:ea typeface="Open Sans" panose="020B0606030504020204" pitchFamily="34" charset="0"/>
                  <a:cs typeface="Open Sans" panose="020B0606030504020204" pitchFamily="34" charset="0"/>
                </a:rPr>
                <a:t>3</a:t>
              </a:r>
            </a:p>
          </p:txBody>
        </p:sp>
        <p:sp>
          <p:nvSpPr>
            <p:cNvPr id="30" name="TextBox 29">
              <a:extLst>
                <a:ext uri="{FF2B5EF4-FFF2-40B4-BE49-F238E27FC236}">
                  <a16:creationId xmlns:a16="http://schemas.microsoft.com/office/drawing/2014/main" id="{C0E4E7D6-7207-4107-9B87-62E290B9D642}"/>
                </a:ext>
              </a:extLst>
            </p:cNvPr>
            <p:cNvSpPr txBox="1"/>
            <p:nvPr/>
          </p:nvSpPr>
          <p:spPr>
            <a:xfrm rot="5400000">
              <a:off x="7839105" y="2049743"/>
              <a:ext cx="770020" cy="1165382"/>
            </a:xfrm>
            <a:prstGeom prst="rect">
              <a:avLst/>
            </a:prstGeom>
            <a:noFill/>
          </p:spPr>
          <p:txBody>
            <a:bodyPr wrap="square" rtlCol="0">
              <a:spAutoFit/>
            </a:bodyPr>
            <a:lstStyle/>
            <a:p>
              <a:pPr algn="ctr"/>
              <a:r>
                <a:rPr lang="en-IN" sz="3600" dirty="0">
                  <a:solidFill>
                    <a:srgbClr val="3E7AAC"/>
                  </a:solidFill>
                  <a:latin typeface="Eurostile BQ" pitchFamily="50" charset="0"/>
                  <a:ea typeface="Open Sans" panose="020B0606030504020204" pitchFamily="34" charset="0"/>
                  <a:cs typeface="Open Sans" panose="020B0606030504020204" pitchFamily="34" charset="0"/>
                </a:rPr>
                <a:t>2</a:t>
              </a:r>
            </a:p>
          </p:txBody>
        </p:sp>
        <p:sp>
          <p:nvSpPr>
            <p:cNvPr id="31" name="TextBox 30">
              <a:extLst>
                <a:ext uri="{FF2B5EF4-FFF2-40B4-BE49-F238E27FC236}">
                  <a16:creationId xmlns:a16="http://schemas.microsoft.com/office/drawing/2014/main" id="{CE76F357-AFE9-464C-959E-DC268494F6E2}"/>
                </a:ext>
              </a:extLst>
            </p:cNvPr>
            <p:cNvSpPr txBox="1"/>
            <p:nvPr/>
          </p:nvSpPr>
          <p:spPr>
            <a:xfrm rot="5400000">
              <a:off x="9967926" y="2096933"/>
              <a:ext cx="770020" cy="1165382"/>
            </a:xfrm>
            <a:prstGeom prst="rect">
              <a:avLst/>
            </a:prstGeom>
            <a:noFill/>
          </p:spPr>
          <p:txBody>
            <a:bodyPr wrap="square" rtlCol="0">
              <a:spAutoFit/>
            </a:bodyPr>
            <a:lstStyle/>
            <a:p>
              <a:pPr algn="ctr"/>
              <a:r>
                <a:rPr lang="en-IN" sz="3600" dirty="0">
                  <a:solidFill>
                    <a:srgbClr val="48A180"/>
                  </a:solidFill>
                  <a:latin typeface="Eurostile BQ" pitchFamily="50" charset="0"/>
                  <a:ea typeface="Open Sans" panose="020B0606030504020204" pitchFamily="34" charset="0"/>
                  <a:cs typeface="Open Sans" panose="020B0606030504020204" pitchFamily="34" charset="0"/>
                </a:rPr>
                <a:t>1</a:t>
              </a:r>
            </a:p>
          </p:txBody>
        </p:sp>
      </p:grpSp>
      <p:sp>
        <p:nvSpPr>
          <p:cNvPr id="37" name="TextBox 36">
            <a:extLst>
              <a:ext uri="{FF2B5EF4-FFF2-40B4-BE49-F238E27FC236}">
                <a16:creationId xmlns:a16="http://schemas.microsoft.com/office/drawing/2014/main" id="{C7D53A71-452B-4B3A-98EF-E9ACBB9FBA20}"/>
              </a:ext>
            </a:extLst>
          </p:cNvPr>
          <p:cNvSpPr txBox="1"/>
          <p:nvPr/>
        </p:nvSpPr>
        <p:spPr>
          <a:xfrm>
            <a:off x="4760511" y="5438438"/>
            <a:ext cx="1973179" cy="923330"/>
          </a:xfrm>
          <a:prstGeom prst="rect">
            <a:avLst/>
          </a:prstGeom>
          <a:noFill/>
        </p:spPr>
        <p:txBody>
          <a:bodyPr wrap="square" rtlCol="0">
            <a:spAutoFit/>
          </a:bodyPr>
          <a:lstStyle/>
          <a:p>
            <a:pPr algn="ctr"/>
            <a:r>
              <a:rPr lang="en-IN" dirty="0">
                <a:solidFill>
                  <a:srgbClr val="EF5024"/>
                </a:solidFill>
                <a:latin typeface="Open Sans" panose="020B0606030504020204" pitchFamily="34" charset="0"/>
                <a:ea typeface="Open Sans" panose="020B0606030504020204" pitchFamily="34" charset="0"/>
                <a:cs typeface="Open Sans" panose="020B0606030504020204" pitchFamily="34" charset="0"/>
              </a:rPr>
              <a:t>SAVING THE FACE CROPPED VIDEO</a:t>
            </a:r>
          </a:p>
        </p:txBody>
      </p:sp>
      <p:sp>
        <p:nvSpPr>
          <p:cNvPr id="38" name="TextBox 37">
            <a:extLst>
              <a:ext uri="{FF2B5EF4-FFF2-40B4-BE49-F238E27FC236}">
                <a16:creationId xmlns:a16="http://schemas.microsoft.com/office/drawing/2014/main" id="{11771D72-5257-49DB-AF6C-70304623A1CB}"/>
              </a:ext>
            </a:extLst>
          </p:cNvPr>
          <p:cNvSpPr txBox="1"/>
          <p:nvPr/>
        </p:nvSpPr>
        <p:spPr>
          <a:xfrm>
            <a:off x="4727457" y="4179415"/>
            <a:ext cx="1973179" cy="923330"/>
          </a:xfrm>
          <a:prstGeom prst="rect">
            <a:avLst/>
          </a:prstGeom>
          <a:noFill/>
        </p:spPr>
        <p:txBody>
          <a:bodyPr wrap="square" rtlCol="0">
            <a:spAutoFit/>
          </a:bodyPr>
          <a:lstStyle/>
          <a:p>
            <a:pPr algn="ctr"/>
            <a:r>
              <a:rPr lang="en-IN" dirty="0">
                <a:solidFill>
                  <a:srgbClr val="BE524F"/>
                </a:solidFill>
                <a:latin typeface="Open Sans" panose="020B0606030504020204" pitchFamily="34" charset="0"/>
                <a:ea typeface="Open Sans" panose="020B0606030504020204" pitchFamily="34" charset="0"/>
                <a:cs typeface="Open Sans" panose="020B0606030504020204" pitchFamily="34" charset="0"/>
              </a:rPr>
              <a:t>CREATING NEW FACE CROPPED VIDEO</a:t>
            </a:r>
          </a:p>
        </p:txBody>
      </p:sp>
      <p:sp>
        <p:nvSpPr>
          <p:cNvPr id="39" name="TextBox 38">
            <a:extLst>
              <a:ext uri="{FF2B5EF4-FFF2-40B4-BE49-F238E27FC236}">
                <a16:creationId xmlns:a16="http://schemas.microsoft.com/office/drawing/2014/main" id="{3196C690-EE06-4A6C-832B-F82511F1AF80}"/>
              </a:ext>
            </a:extLst>
          </p:cNvPr>
          <p:cNvSpPr txBox="1"/>
          <p:nvPr/>
        </p:nvSpPr>
        <p:spPr>
          <a:xfrm>
            <a:off x="4708510" y="3274716"/>
            <a:ext cx="1973179" cy="369332"/>
          </a:xfrm>
          <a:prstGeom prst="rect">
            <a:avLst/>
          </a:prstGeom>
          <a:noFill/>
        </p:spPr>
        <p:txBody>
          <a:bodyPr wrap="square" rtlCol="0">
            <a:spAutoFit/>
          </a:bodyPr>
          <a:lstStyle/>
          <a:p>
            <a:pPr algn="ctr"/>
            <a:r>
              <a:rPr lang="en-IN" dirty="0">
                <a:solidFill>
                  <a:srgbClr val="9A187A"/>
                </a:solidFill>
                <a:latin typeface="Open Sans" panose="020B0606030504020204" pitchFamily="34" charset="0"/>
                <a:ea typeface="Open Sans" panose="020B0606030504020204" pitchFamily="34" charset="0"/>
                <a:cs typeface="Open Sans" panose="020B0606030504020204" pitchFamily="34" charset="0"/>
              </a:rPr>
              <a:t>CROPING FACE</a:t>
            </a:r>
          </a:p>
        </p:txBody>
      </p:sp>
      <p:sp>
        <p:nvSpPr>
          <p:cNvPr id="40" name="TextBox 39">
            <a:extLst>
              <a:ext uri="{FF2B5EF4-FFF2-40B4-BE49-F238E27FC236}">
                <a16:creationId xmlns:a16="http://schemas.microsoft.com/office/drawing/2014/main" id="{9BFE7391-4255-42FD-9D41-EB386961016E}"/>
              </a:ext>
            </a:extLst>
          </p:cNvPr>
          <p:cNvSpPr txBox="1"/>
          <p:nvPr/>
        </p:nvSpPr>
        <p:spPr>
          <a:xfrm>
            <a:off x="4789308" y="2015693"/>
            <a:ext cx="1973179" cy="369332"/>
          </a:xfrm>
          <a:prstGeom prst="rect">
            <a:avLst/>
          </a:prstGeom>
          <a:noFill/>
        </p:spPr>
        <p:txBody>
          <a:bodyPr wrap="square" rtlCol="0">
            <a:spAutoFit/>
          </a:bodyPr>
          <a:lstStyle/>
          <a:p>
            <a:pPr algn="ctr"/>
            <a:r>
              <a:rPr lang="en-IN" dirty="0">
                <a:solidFill>
                  <a:srgbClr val="3E7AAC"/>
                </a:solidFill>
                <a:latin typeface="Open Sans" panose="020B0606030504020204" pitchFamily="34" charset="0"/>
                <a:ea typeface="Open Sans" panose="020B0606030504020204" pitchFamily="34" charset="0"/>
                <a:cs typeface="Open Sans" panose="020B0606030504020204" pitchFamily="34" charset="0"/>
              </a:rPr>
              <a:t>FACE DETECTION</a:t>
            </a:r>
          </a:p>
        </p:txBody>
      </p:sp>
      <p:sp>
        <p:nvSpPr>
          <p:cNvPr id="41" name="TextBox 40">
            <a:extLst>
              <a:ext uri="{FF2B5EF4-FFF2-40B4-BE49-F238E27FC236}">
                <a16:creationId xmlns:a16="http://schemas.microsoft.com/office/drawing/2014/main" id="{4067CC14-FCE2-4E95-84BA-868EB0430EAD}"/>
              </a:ext>
            </a:extLst>
          </p:cNvPr>
          <p:cNvSpPr txBox="1"/>
          <p:nvPr/>
        </p:nvSpPr>
        <p:spPr>
          <a:xfrm>
            <a:off x="4708511" y="694959"/>
            <a:ext cx="1973179" cy="646331"/>
          </a:xfrm>
          <a:prstGeom prst="rect">
            <a:avLst/>
          </a:prstGeom>
          <a:noFill/>
        </p:spPr>
        <p:txBody>
          <a:bodyPr wrap="square" rtlCol="0">
            <a:spAutoFit/>
          </a:bodyPr>
          <a:lstStyle/>
          <a:p>
            <a:pPr algn="ctr"/>
            <a:r>
              <a:rPr lang="en-IN" dirty="0">
                <a:solidFill>
                  <a:srgbClr val="48A180"/>
                </a:solidFill>
                <a:latin typeface="Open Sans" panose="020B0606030504020204" pitchFamily="34" charset="0"/>
                <a:ea typeface="Open Sans" panose="020B0606030504020204" pitchFamily="34" charset="0"/>
                <a:cs typeface="Open Sans" panose="020B0606030504020204" pitchFamily="34" charset="0"/>
              </a:rPr>
              <a:t>SPLIT VIDEO INTO FRAMES</a:t>
            </a:r>
          </a:p>
        </p:txBody>
      </p:sp>
    </p:spTree>
    <p:extLst>
      <p:ext uri="{BB962C8B-B14F-4D97-AF65-F5344CB8AC3E}">
        <p14:creationId xmlns:p14="http://schemas.microsoft.com/office/powerpoint/2010/main" val="315878872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BE77F5-5603-4471-9F13-DF27D7656333}"/>
              </a:ext>
            </a:extLst>
          </p:cNvPr>
          <p:cNvSpPr/>
          <p:nvPr/>
        </p:nvSpPr>
        <p:spPr>
          <a:xfrm>
            <a:off x="437320" y="276510"/>
            <a:ext cx="5658680" cy="6251714"/>
          </a:xfrm>
          <a:prstGeom prst="roundRect">
            <a:avLst>
              <a:gd name="adj" fmla="val 1355"/>
            </a:avLst>
          </a:prstGeom>
          <a:gradFill flip="none" rotWithShape="1">
            <a:gsLst>
              <a:gs pos="0">
                <a:srgbClr val="71358B">
                  <a:alpha val="85000"/>
                </a:srgbClr>
              </a:gs>
              <a:gs pos="100000">
                <a:srgbClr val="552968">
                  <a:alpha val="8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latin typeface="Times New Roman" panose="02020603050405020304" pitchFamily="18" charset="0"/>
                <a:cs typeface="Times New Roman" panose="02020603050405020304" pitchFamily="18" charset="0"/>
              </a:rPr>
              <a:t>Training</a:t>
            </a:r>
          </a:p>
          <a:p>
            <a:pPr algn="ctr"/>
            <a:r>
              <a:rPr lang="en-IN" sz="4000" dirty="0">
                <a:latin typeface="Times New Roman" panose="02020603050405020304" pitchFamily="18" charset="0"/>
                <a:cs typeface="Times New Roman" panose="02020603050405020304" pitchFamily="18" charset="0"/>
              </a:rPr>
              <a:t>Workflow</a:t>
            </a:r>
          </a:p>
        </p:txBody>
      </p:sp>
      <p:pic>
        <p:nvPicPr>
          <p:cNvPr id="3" name="Picture 2">
            <a:extLst>
              <a:ext uri="{FF2B5EF4-FFF2-40B4-BE49-F238E27FC236}">
                <a16:creationId xmlns:a16="http://schemas.microsoft.com/office/drawing/2014/main" id="{3E63F563-7D4A-4D13-8289-90A946F70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0" y="197506"/>
            <a:ext cx="5044419" cy="6434113"/>
          </a:xfrm>
          <a:prstGeom prst="rect">
            <a:avLst/>
          </a:prstGeom>
        </p:spPr>
      </p:pic>
    </p:spTree>
    <p:extLst>
      <p:ext uri="{BB962C8B-B14F-4D97-AF65-F5344CB8AC3E}">
        <p14:creationId xmlns:p14="http://schemas.microsoft.com/office/powerpoint/2010/main" val="2864834647"/>
      </p:ext>
    </p:extLst>
  </p:cSld>
  <p:clrMapOvr>
    <a:masterClrMapping/>
  </p:clrMapOvr>
  <p:transition>
    <p:random/>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982</TotalTime>
  <Words>1010</Words>
  <Application>Microsoft Office PowerPoint</Application>
  <PresentationFormat>Widescreen</PresentationFormat>
  <Paragraphs>155</Paragraphs>
  <Slides>17</Slides>
  <Notes>2</Notes>
  <HiddenSlides>0</HiddenSlides>
  <MMClips>3</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Arial</vt:lpstr>
      <vt:lpstr>Calibri</vt:lpstr>
      <vt:lpstr>Calibri Light</vt:lpstr>
      <vt:lpstr>Castellar</vt:lpstr>
      <vt:lpstr>Century Gothic</vt:lpstr>
      <vt:lpstr>Eurostile BQ</vt:lpstr>
      <vt:lpstr>NimbusRomNo9L-Medi</vt:lpstr>
      <vt:lpstr>Open Sans</vt:lpstr>
      <vt:lpstr>Open Sans Condensed Light</vt:lpstr>
      <vt:lpstr>Times New Roman</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Abhijit Jadhav</dc:creator>
  <cp:lastModifiedBy>Pranay Shahare</cp:lastModifiedBy>
  <cp:revision>91</cp:revision>
  <dcterms:created xsi:type="dcterms:W3CDTF">2020-04-12T09:19:27Z</dcterms:created>
  <dcterms:modified xsi:type="dcterms:W3CDTF">2022-04-28T16:17:02Z</dcterms:modified>
</cp:coreProperties>
</file>